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63" r:id="rId2"/>
    <p:sldId id="264" r:id="rId3"/>
    <p:sldId id="265" r:id="rId4"/>
    <p:sldId id="256" r:id="rId5"/>
    <p:sldId id="257" r:id="rId6"/>
    <p:sldId id="258" r:id="rId7"/>
    <p:sldId id="259" r:id="rId8"/>
    <p:sldId id="260" r:id="rId9"/>
    <p:sldId id="261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1574E-F1AE-483D-861C-245771EE11CE}" type="datetimeFigureOut">
              <a:rPr lang="es-AR" smtClean="0"/>
              <a:t>14/05/2017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C585BD-1746-460B-A692-0BABCEE16E9C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585BD-1746-460B-A692-0BABCEE16E9C}" type="slidenum">
              <a:rPr lang="es-AR" smtClean="0"/>
              <a:t>4</a:t>
            </a:fld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‹Nº›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‹Nº›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5/14/2017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‹Nº›</a:t>
            </a:fld>
            <a:endParaRPr kumimoji="0" lang="en-U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5/14/2017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‹Nº›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571536" y="1142984"/>
            <a:ext cx="9359231" cy="2500330"/>
          </a:xfrm>
          <a:noFill/>
          <a:effectLst>
            <a:outerShdw blurRad="50800" dist="50800" dir="5400000" algn="ctr" rotWithShape="0">
              <a:srgbClr val="000000">
                <a:alpha val="41000"/>
              </a:srgbClr>
            </a:outerShdw>
            <a:softEdge rad="139700"/>
          </a:effectLst>
        </p:spPr>
        <p:txBody>
          <a:bodyPr anchor="ctr" anchorCtr="0">
            <a:noAutofit/>
          </a:bodyPr>
          <a:lstStyle/>
          <a:p>
            <a:r>
              <a:rPr lang="es-AR" sz="7200" dirty="0" smtClean="0"/>
              <a:t>Iniciación Profesional </a:t>
            </a:r>
            <a:endParaRPr lang="es-AR" sz="7200" dirty="0"/>
          </a:p>
        </p:txBody>
      </p:sp>
      <p:sp useBgFill="1"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50878" y="4033089"/>
            <a:ext cx="6858000" cy="693657"/>
          </a:xfrm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anchor="ctr" anchorCtr="0">
            <a:normAutofit/>
          </a:bodyPr>
          <a:lstStyle/>
          <a:p>
            <a:pPr algn="ctr"/>
            <a:r>
              <a:rPr lang="es-AR" sz="3600" b="1" dirty="0" smtClean="0"/>
              <a:t>Módulo </a:t>
            </a:r>
            <a:r>
              <a:rPr lang="es-AR" sz="3600" b="1" dirty="0" smtClean="0"/>
              <a:t>II</a:t>
            </a:r>
            <a:endParaRPr lang="es-AR" sz="3600" b="1" dirty="0" smtClean="0"/>
          </a:p>
        </p:txBody>
      </p:sp>
      <p:sp>
        <p:nvSpPr>
          <p:cNvPr id="6" name="CuadroTexto 5"/>
          <p:cNvSpPr txBox="1"/>
          <p:nvPr/>
        </p:nvSpPr>
        <p:spPr>
          <a:xfrm>
            <a:off x="1188038" y="4937761"/>
            <a:ext cx="6583680" cy="646331"/>
          </a:xfrm>
          <a:prstGeom prst="rect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3600" b="1" dirty="0" smtClean="0"/>
              <a:t>Contador Rodrigo Campillay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2071670" y="6000768"/>
            <a:ext cx="550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Rodrigo Campillay</a:t>
            </a:r>
            <a:r>
              <a:rPr lang="es-AR" b="1" dirty="0"/>
              <a:t> </a:t>
            </a:r>
            <a:r>
              <a:rPr lang="es-AR" b="1" dirty="0" smtClean="0"/>
              <a:t>– Augusto Tevini</a:t>
            </a:r>
          </a:p>
          <a:p>
            <a:pPr algn="ctr"/>
            <a: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  <a:t>https://www.facebook.com/campillayrodrigo</a:t>
            </a:r>
            <a:endParaRPr lang="es-AR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2119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571536" y="1142984"/>
            <a:ext cx="9359231" cy="2500330"/>
          </a:xfrm>
          <a:noFill/>
          <a:effectLst>
            <a:outerShdw blurRad="50800" dist="50800" dir="5400000" algn="ctr" rotWithShape="0">
              <a:srgbClr val="000000">
                <a:alpha val="41000"/>
              </a:srgbClr>
            </a:outerShdw>
            <a:softEdge rad="139700"/>
          </a:effectLst>
        </p:spPr>
        <p:txBody>
          <a:bodyPr anchor="ctr" anchorCtr="0">
            <a:noAutofit/>
          </a:bodyPr>
          <a:lstStyle/>
          <a:p>
            <a:r>
              <a:rPr lang="es-AR" sz="7200" dirty="0" smtClean="0"/>
              <a:t>Iniciación Profesional </a:t>
            </a:r>
            <a:endParaRPr lang="es-AR" sz="7200" dirty="0"/>
          </a:p>
        </p:txBody>
      </p:sp>
      <p:sp useBgFill="1"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50878" y="4033089"/>
            <a:ext cx="6858000" cy="693657"/>
          </a:xfrm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anchor="ctr" anchorCtr="0">
            <a:normAutofit/>
          </a:bodyPr>
          <a:lstStyle/>
          <a:p>
            <a:pPr algn="ctr"/>
            <a:r>
              <a:rPr lang="es-AR" sz="3600" b="1" dirty="0" smtClean="0"/>
              <a:t>Módulo </a:t>
            </a:r>
            <a:r>
              <a:rPr lang="es-AR" sz="3600" b="1" dirty="0" smtClean="0"/>
              <a:t>II</a:t>
            </a:r>
            <a:endParaRPr lang="es-AR" sz="3600" b="1" dirty="0" smtClean="0"/>
          </a:p>
        </p:txBody>
      </p:sp>
      <p:sp>
        <p:nvSpPr>
          <p:cNvPr id="6" name="CuadroTexto 5"/>
          <p:cNvSpPr txBox="1"/>
          <p:nvPr/>
        </p:nvSpPr>
        <p:spPr>
          <a:xfrm>
            <a:off x="1188038" y="4937761"/>
            <a:ext cx="6583680" cy="646331"/>
          </a:xfrm>
          <a:prstGeom prst="rect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3600" b="1" dirty="0" smtClean="0"/>
              <a:t>Contador Rodrigo Campillay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2071670" y="6000768"/>
            <a:ext cx="550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Rodrigo Campillay</a:t>
            </a:r>
            <a:r>
              <a:rPr lang="es-AR" b="1" dirty="0"/>
              <a:t> </a:t>
            </a:r>
            <a:r>
              <a:rPr lang="es-AR" b="1" dirty="0" smtClean="0"/>
              <a:t>– Augusto Tevini</a:t>
            </a:r>
          </a:p>
          <a:p>
            <a:pPr algn="ctr"/>
            <a: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  <a:t>https://www.facebook.com/campillayrodrigo</a:t>
            </a:r>
            <a:endParaRPr lang="es-AR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2119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28728" y="142852"/>
            <a:ext cx="607223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MONOTRIBUTO</a:t>
            </a:r>
            <a:endParaRPr lang="es-A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AR" sz="2400" b="1" dirty="0" smtClean="0"/>
              <a:t> </a:t>
            </a:r>
          </a:p>
          <a:p>
            <a:endParaRPr lang="es-AR" dirty="0"/>
          </a:p>
        </p:txBody>
      </p:sp>
      <p:sp useBgFill="1">
        <p:nvSpPr>
          <p:cNvPr id="3" name="CuadroTexto 2"/>
          <p:cNvSpPr txBox="1"/>
          <p:nvPr/>
        </p:nvSpPr>
        <p:spPr>
          <a:xfrm>
            <a:off x="2214546" y="1357298"/>
            <a:ext cx="4370696" cy="923330"/>
          </a:xfrm>
          <a:prstGeom prst="rect">
            <a:avLst/>
          </a:prstGeom>
          <a:ln w="28575">
            <a:solidFill>
              <a:schemeClr val="tx1">
                <a:alpha val="98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AR" b="1" dirty="0" smtClean="0"/>
              <a:t> </a:t>
            </a:r>
            <a:r>
              <a:rPr lang="es-AR" b="1" dirty="0"/>
              <a:t>“Es un sistema tributario, simplificado e integrado, destinado para aquellos contribuyentes que estipula la </a:t>
            </a:r>
            <a:r>
              <a:rPr lang="es-AR" b="1" dirty="0" smtClean="0"/>
              <a:t>ley”</a:t>
            </a:r>
            <a:endParaRPr lang="es-AR" b="1" dirty="0"/>
          </a:p>
        </p:txBody>
      </p:sp>
      <p:cxnSp>
        <p:nvCxnSpPr>
          <p:cNvPr id="5" name="Conector recto de flecha 4"/>
          <p:cNvCxnSpPr/>
          <p:nvPr/>
        </p:nvCxnSpPr>
        <p:spPr>
          <a:xfrm>
            <a:off x="4286248" y="857232"/>
            <a:ext cx="8502" cy="484454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285720" y="2643182"/>
            <a:ext cx="4370696" cy="2923877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AR" sz="1600" b="1" dirty="0" smtClean="0"/>
              <a:t>Aquel </a:t>
            </a:r>
            <a:r>
              <a:rPr lang="es-AR" sz="1600" b="1" dirty="0"/>
              <a:t>que se adhiere al Monotributo, pagará una cuota al mes, en la cual estará cumpliendo con sus compromisos. Los cuales comprenden:</a:t>
            </a:r>
          </a:p>
          <a:p>
            <a:r>
              <a:rPr lang="es-AR" sz="1600" b="1" dirty="0" smtClean="0"/>
              <a:t>-I.V.A</a:t>
            </a:r>
            <a:r>
              <a:rPr lang="es-AR" sz="1600" b="1" dirty="0"/>
              <a:t>.</a:t>
            </a:r>
          </a:p>
          <a:p>
            <a:r>
              <a:rPr lang="es-AR" sz="1600" b="1" dirty="0" smtClean="0"/>
              <a:t>-Aportes </a:t>
            </a:r>
            <a:r>
              <a:rPr lang="es-AR" sz="1600" b="1" dirty="0"/>
              <a:t>destinados al Sistema Integrado de Previsión Argentino, el SIPA.</a:t>
            </a:r>
          </a:p>
          <a:p>
            <a:r>
              <a:rPr lang="es-AR" sz="1600" b="1" dirty="0" smtClean="0"/>
              <a:t>-Aporte </a:t>
            </a:r>
            <a:r>
              <a:rPr lang="es-AR" sz="1600" b="1" dirty="0"/>
              <a:t>asignado al Sistema correspondiente al Seguro de Salud</a:t>
            </a:r>
            <a:r>
              <a:rPr lang="es-AR" sz="1600" b="1" dirty="0" smtClean="0"/>
              <a:t>.</a:t>
            </a:r>
          </a:p>
          <a:p>
            <a:r>
              <a:rPr lang="es-AR" sz="1600" b="1" dirty="0" smtClean="0"/>
              <a:t>-IIGG</a:t>
            </a:r>
          </a:p>
          <a:p>
            <a:endParaRPr lang="es-AR" dirty="0"/>
          </a:p>
        </p:txBody>
      </p:sp>
      <p:cxnSp>
        <p:nvCxnSpPr>
          <p:cNvPr id="15" name="Conector recto de flecha 14"/>
          <p:cNvCxnSpPr/>
          <p:nvPr/>
        </p:nvCxnSpPr>
        <p:spPr>
          <a:xfrm rot="5400000">
            <a:off x="2035951" y="2464587"/>
            <a:ext cx="357984" cy="794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/>
          <p:cNvSpPr txBox="1"/>
          <p:nvPr/>
        </p:nvSpPr>
        <p:spPr>
          <a:xfrm>
            <a:off x="4857752" y="2571744"/>
            <a:ext cx="4005277" cy="2954655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Normativa:</a:t>
            </a:r>
          </a:p>
          <a:p>
            <a:endParaRPr lang="es-AR" sz="1400" b="1" dirty="0"/>
          </a:p>
          <a:p>
            <a:r>
              <a:rPr lang="es-AR" sz="1400" b="1" dirty="0"/>
              <a:t>-LEY </a:t>
            </a:r>
            <a:r>
              <a:rPr lang="es-AR" sz="1400" b="1" dirty="0" smtClean="0"/>
              <a:t>26.565/2009</a:t>
            </a:r>
          </a:p>
          <a:p>
            <a:endParaRPr lang="es-AR" sz="1400" b="1" dirty="0" smtClean="0"/>
          </a:p>
          <a:p>
            <a:r>
              <a:rPr lang="es-AR" sz="1400" b="1" dirty="0" smtClean="0"/>
              <a:t>-Decreto 01/2010: Reglamentación de la Ley 26.565</a:t>
            </a:r>
          </a:p>
          <a:p>
            <a:endParaRPr lang="es-AR" sz="1400" b="1" dirty="0" smtClean="0"/>
          </a:p>
          <a:p>
            <a:r>
              <a:rPr lang="es-AR" sz="1400" b="1" dirty="0" smtClean="0"/>
              <a:t>-AFIP RG. 1415: Factura “C”</a:t>
            </a:r>
          </a:p>
          <a:p>
            <a:endParaRPr lang="es-AR" sz="1400" b="1" dirty="0" smtClean="0"/>
          </a:p>
          <a:p>
            <a:r>
              <a:rPr lang="es-AR" sz="1400" b="1" dirty="0" smtClean="0"/>
              <a:t>-LEY 27.346/2016</a:t>
            </a:r>
          </a:p>
          <a:p>
            <a:endParaRPr lang="es-AR" sz="1400" b="1" dirty="0" smtClean="0"/>
          </a:p>
          <a:p>
            <a:r>
              <a:rPr lang="es-AR" sz="1400" b="1" dirty="0" smtClean="0"/>
              <a:t>-AFIP RG. 3990/2017</a:t>
            </a:r>
          </a:p>
          <a:p>
            <a:endParaRPr lang="es-AR" b="1" dirty="0" smtClean="0"/>
          </a:p>
        </p:txBody>
      </p:sp>
      <p:sp>
        <p:nvSpPr>
          <p:cNvPr id="9" name="CuadroTexto 6"/>
          <p:cNvSpPr txBox="1"/>
          <p:nvPr/>
        </p:nvSpPr>
        <p:spPr>
          <a:xfrm>
            <a:off x="2214546" y="6072206"/>
            <a:ext cx="52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Rodrigo Campillay</a:t>
            </a:r>
            <a:r>
              <a:rPr lang="es-AR" b="1" dirty="0"/>
              <a:t> </a:t>
            </a:r>
            <a:r>
              <a:rPr lang="es-AR" b="1" dirty="0" smtClean="0"/>
              <a:t>– Augusto Tevini</a:t>
            </a:r>
          </a:p>
          <a:p>
            <a:pPr algn="ctr"/>
            <a: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  <a:t>https://www.facebook.com/campillayrodrigo</a:t>
            </a:r>
            <a:endParaRPr lang="es-AR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5166233"/>
      </p:ext>
    </p:extLst>
  </p:cSld>
  <p:clrMapOvr>
    <a:masterClrMapping/>
  </p:clrMapOvr>
  <p:transition spd="med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3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61978" y="0"/>
            <a:ext cx="5148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PARAMETROS VIGENTES</a:t>
            </a:r>
            <a:endParaRPr lang="es-AR" sz="2000" b="1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17565" y="509452"/>
          <a:ext cx="8820693" cy="6035193"/>
        </p:xfrm>
        <a:graphic>
          <a:graphicData uri="http://schemas.openxmlformats.org/drawingml/2006/table">
            <a:tbl>
              <a:tblPr/>
              <a:tblGrid>
                <a:gridCol w="529046"/>
                <a:gridCol w="827983"/>
                <a:gridCol w="678515"/>
                <a:gridCol w="678515"/>
                <a:gridCol w="678515"/>
                <a:gridCol w="678515"/>
                <a:gridCol w="678515"/>
                <a:gridCol w="678515"/>
                <a:gridCol w="606924"/>
                <a:gridCol w="750105"/>
                <a:gridCol w="678515"/>
                <a:gridCol w="678515"/>
                <a:gridCol w="678515"/>
              </a:tblGrid>
              <a:tr h="3254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 dirty="0" err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Categ</a:t>
                      </a:r>
                      <a:r>
                        <a:rPr lang="es-AR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.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C6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Ingresos Brutos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C6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Actividad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C6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Cantidad Mínima de Empleados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C6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Sup. Afectada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1C6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Energía Eléctrica Consumida Anualmente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C6E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Alquileres Devengados Anualmente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C6E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Impuesto Integrado (**)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C6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Aportes al SIPA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1C6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Aportes Obra Social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1C6E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Total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C6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1013020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(*)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C6E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Locaciones y/o Prestaciones de Servicios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C6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Venta de Cosas Muebles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C6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(***)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C6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(****)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C6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Locaciones y/o prestaciones de servicios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C6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Venta de Cosas Muebles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C6E1"/>
                    </a:solidFill>
                  </a:tcPr>
                </a:tc>
              </a:tr>
              <a:tr h="412712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A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$ 84.000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No excluida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No requiere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30 m2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3.330 KW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$ 31.500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$ 68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$ 300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$ 419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$ 787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$ 787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2712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B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$ 126.000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No excluida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No requiere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45 m2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5.000 KW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$ 31.500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$ 131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$ 330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$ 419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$ 880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$ 880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2712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C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$ 168.000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No excluida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No requiere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60 m2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6.700 KW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$ 63.000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$ 224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$ 207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$ 363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$ 419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$ 1.006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$ 989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2712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D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$ 252.000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No excluida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No requiere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85 m2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10.000 KW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$ 63.000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$ 368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$ 340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$399,30*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$ 419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$ 1.186,30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$ 1.158,30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2712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E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$ 336.000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No excluida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No requiere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110 m2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13.000 KW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$ 78.500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$ 700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$ 543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$439,23*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$ 419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$ 1.558,23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$ 1.401,23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2712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F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$ 420.000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No excluida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No requiere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150 m2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16.500 KW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$ 78.750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$ 963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$ 709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$483,15*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$ 419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$ 1.865,15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$ 1.611,15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2712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G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$ 504.000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No excluida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No requiere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200 m2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20.000 KW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$ 94.500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$ 1.225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$ 884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$531,47*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$ 419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$ 2.175,47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$ 1.834,47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2712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$ 700.000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No excluida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No requiere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200 m2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20.000 KW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$ 126.000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$ 2.800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$ 2.170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$584,61*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$ 419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$ 3.803,61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$ 3.173,61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2712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I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$ 822.500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Venta de Bs. Muebles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1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200 m2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20.000 KW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$ 126.000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No aplicable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$ 3.500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$643,08*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$ 419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-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$ 4.562,08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2712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J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$ 945.000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Venta de Bs. Muebles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2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200 m2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20.000 KW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$ 126.000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No aplicable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$ 4.113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$707,38*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$ 419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-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$ 5.239,38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2712"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K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$ 1.050.000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Venta de Bs. Muebles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3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200 m2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20.000 KW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Hasta $ 126.000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No aplicable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$ 4.725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$778,12*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$ 419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-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Inherit"/>
                        </a:rPr>
                        <a:t>$ 5.922,10</a:t>
                      </a:r>
                    </a:p>
                  </a:txBody>
                  <a:tcPr marL="5861" marR="5861" marT="781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67985510"/>
      </p:ext>
    </p:extLst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7851648" cy="1000132"/>
          </a:xfrm>
        </p:spPr>
        <p:txBody>
          <a:bodyPr/>
          <a:lstStyle/>
          <a:p>
            <a:pPr algn="ctr"/>
            <a:r>
              <a:rPr lang="es-AR" sz="5400" dirty="0" smtClean="0"/>
              <a:t>Modificaciones 2017 - 2018</a:t>
            </a:r>
            <a:endParaRPr lang="es-AR" dirty="0"/>
          </a:p>
        </p:txBody>
      </p:sp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642910" y="1285860"/>
            <a:ext cx="7854696" cy="5072098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s-AR" sz="2100" dirty="0" smtClean="0"/>
              <a:t>1) Mediante </a:t>
            </a:r>
            <a:r>
              <a:rPr lang="es-AR" sz="2100" dirty="0" smtClean="0"/>
              <a:t>la Resolución General 3990 la Administración Federal de Ingresos Públicos procedió a derogar la declaración jurada informativa cuatrimestral. (artículo 8 RG 3990).</a:t>
            </a:r>
          </a:p>
          <a:p>
            <a:pPr algn="l"/>
            <a:r>
              <a:rPr lang="es-AR" sz="2100" dirty="0" smtClean="0"/>
              <a:t>La última declaración jurada cuatrimestral informativa a presentar corresponde a la de diciembre de </a:t>
            </a:r>
            <a:r>
              <a:rPr lang="es-AR" sz="2100" dirty="0" smtClean="0"/>
              <a:t>2016</a:t>
            </a:r>
          </a:p>
          <a:p>
            <a:pPr algn="l"/>
            <a:endParaRPr lang="es-AR" sz="2100" dirty="0" smtClean="0"/>
          </a:p>
          <a:p>
            <a:pPr algn="l"/>
            <a:endParaRPr lang="es-AR" sz="2100" dirty="0" smtClean="0"/>
          </a:p>
          <a:p>
            <a:pPr algn="l"/>
            <a:r>
              <a:rPr lang="es-AR" sz="2100" dirty="0" smtClean="0"/>
              <a:t>2</a:t>
            </a:r>
            <a:r>
              <a:rPr lang="es-AR" sz="2100" dirty="0" smtClean="0"/>
              <a:t>) ¿Formas de pago del Monotributo? ¿Fechas desde que opera la obligatoriedad?</a:t>
            </a:r>
          </a:p>
          <a:p>
            <a:pPr algn="l"/>
            <a:r>
              <a:rPr lang="es-AR" sz="2100" dirty="0" smtClean="0"/>
              <a:t>Formas de pago: RG 3936</a:t>
            </a:r>
          </a:p>
          <a:p>
            <a:pPr algn="l"/>
            <a:r>
              <a:rPr lang="es-AR" sz="2100" dirty="0" smtClean="0"/>
              <a:t>a) Transferencia electrónica de fondos.</a:t>
            </a:r>
          </a:p>
          <a:p>
            <a:pPr algn="l"/>
            <a:r>
              <a:rPr lang="es-AR" sz="2100" dirty="0" smtClean="0"/>
              <a:t>b) Débito automático mediante la utilización de tarjeta de crédito.</a:t>
            </a:r>
          </a:p>
          <a:p>
            <a:pPr algn="l"/>
            <a:r>
              <a:rPr lang="es-AR" sz="2100" dirty="0" smtClean="0"/>
              <a:t>c) Débito en cuenta a través de cajeros automáticos.</a:t>
            </a:r>
          </a:p>
          <a:p>
            <a:pPr algn="l"/>
            <a:r>
              <a:rPr lang="es-AR" sz="2100" dirty="0" smtClean="0"/>
              <a:t>d) Débito directo en cuenta </a:t>
            </a:r>
            <a:r>
              <a:rPr lang="es-AR" sz="2100" dirty="0" smtClean="0"/>
              <a:t>bancaria, etc</a:t>
            </a:r>
            <a:r>
              <a:rPr lang="es-AR" sz="2100" dirty="0" smtClean="0"/>
              <a:t>.</a:t>
            </a:r>
          </a:p>
          <a:p>
            <a:pPr algn="l"/>
            <a:r>
              <a:rPr lang="es-AR" sz="2100" dirty="0" smtClean="0"/>
              <a:t/>
            </a:r>
            <a:br>
              <a:rPr lang="es-AR" sz="2100" dirty="0" smtClean="0"/>
            </a:br>
            <a:r>
              <a:rPr lang="es-AR" sz="2100" dirty="0" smtClean="0"/>
              <a:t>Fechas </a:t>
            </a:r>
            <a:r>
              <a:rPr lang="es-AR" sz="2100" dirty="0" smtClean="0"/>
              <a:t>de obligatoriedad</a:t>
            </a:r>
            <a:r>
              <a:rPr lang="es-AR" sz="2100" dirty="0" smtClean="0"/>
              <a:t>:</a:t>
            </a:r>
            <a:endParaRPr lang="es-AR" sz="2100" dirty="0" smtClean="0"/>
          </a:p>
          <a:p>
            <a:pPr algn="l"/>
            <a:r>
              <a:rPr lang="es-AR" sz="2100" dirty="0" smtClean="0"/>
              <a:t>CATEGORIA                       MES</a:t>
            </a:r>
          </a:p>
          <a:p>
            <a:pPr algn="l"/>
            <a:r>
              <a:rPr lang="es-AR" sz="2100" dirty="0" smtClean="0"/>
              <a:t>F y G                                     ABRIL DE 2017</a:t>
            </a:r>
          </a:p>
          <a:p>
            <a:pPr algn="l"/>
            <a:r>
              <a:rPr lang="es-AR" sz="2100" dirty="0" smtClean="0"/>
              <a:t>E                                            MAYO DE 2017</a:t>
            </a:r>
          </a:p>
          <a:p>
            <a:pPr algn="l"/>
            <a:r>
              <a:rPr lang="es-AR" sz="2100" dirty="0" smtClean="0"/>
              <a:t>D                                           MAYO DE 2017</a:t>
            </a:r>
          </a:p>
          <a:p>
            <a:pPr algn="l"/>
            <a:r>
              <a:rPr lang="es-AR" sz="2100" dirty="0" smtClean="0"/>
              <a:t>A, B y C                                NOVIEMBRE DE </a:t>
            </a:r>
            <a:r>
              <a:rPr lang="es-AR" sz="2100" dirty="0" smtClean="0"/>
              <a:t>2017.</a:t>
            </a:r>
            <a:endParaRPr lang="es-AR" sz="2100" dirty="0" smtClean="0"/>
          </a:p>
          <a:p>
            <a:pPr algn="l"/>
            <a:endParaRPr lang="es-AR" sz="2000" dirty="0" smtClean="0"/>
          </a:p>
          <a:p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sp>
        <p:nvSpPr>
          <p:cNvPr id="4" name="CuadroTexto 6"/>
          <p:cNvSpPr txBox="1"/>
          <p:nvPr/>
        </p:nvSpPr>
        <p:spPr>
          <a:xfrm>
            <a:off x="2071670" y="6000768"/>
            <a:ext cx="52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Rodrigo Campillay</a:t>
            </a:r>
            <a:r>
              <a:rPr lang="es-AR" b="1" dirty="0"/>
              <a:t> </a:t>
            </a:r>
            <a:r>
              <a:rPr lang="es-AR" b="1" dirty="0" smtClean="0"/>
              <a:t>– Augusto Tevini</a:t>
            </a:r>
          </a:p>
          <a:p>
            <a:pPr algn="ctr"/>
            <a: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  <a:t>https://www.facebook.com/campillayrodrigo</a:t>
            </a:r>
            <a:endParaRPr lang="es-AR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AR" sz="1800" dirty="0" smtClean="0"/>
              <a:t>3)¿Desde </a:t>
            </a:r>
            <a:r>
              <a:rPr lang="es-AR" sz="1800" dirty="0" smtClean="0"/>
              <a:t>que categoría deben emitir los monotributistas facturas electrónicas?</a:t>
            </a:r>
          </a:p>
          <a:p>
            <a:pPr>
              <a:buNone/>
            </a:pPr>
            <a:r>
              <a:rPr lang="es-AR" sz="1800" dirty="0" smtClean="0"/>
              <a:t>     Hoy </a:t>
            </a:r>
            <a:r>
              <a:rPr lang="es-AR" sz="1800" dirty="0" smtClean="0"/>
              <a:t>por hoy: Categoría H en adelante: RG </a:t>
            </a:r>
            <a:r>
              <a:rPr lang="es-AR" sz="1800" dirty="0" smtClean="0"/>
              <a:t>3067</a:t>
            </a:r>
          </a:p>
          <a:p>
            <a:pPr>
              <a:buNone/>
            </a:pPr>
            <a:r>
              <a:rPr lang="es-AR" sz="1800" dirty="0" smtClean="0"/>
              <a:t>Desde </a:t>
            </a:r>
            <a:r>
              <a:rPr lang="es-AR" sz="1800" dirty="0" smtClean="0"/>
              <a:t>junio: la obligación se extiende a  las categorías : F y G</a:t>
            </a:r>
          </a:p>
          <a:p>
            <a:pPr>
              <a:buNone/>
            </a:pPr>
            <a:endParaRPr lang="es-AR" sz="1800" dirty="0" smtClean="0"/>
          </a:p>
          <a:p>
            <a:pPr>
              <a:buNone/>
            </a:pPr>
            <a:endParaRPr lang="es-AR" sz="1800" dirty="0" smtClean="0"/>
          </a:p>
          <a:p>
            <a:pPr>
              <a:buNone/>
            </a:pPr>
            <a:endParaRPr lang="es-AR" sz="1800" dirty="0" smtClean="0"/>
          </a:p>
          <a:p>
            <a:pPr>
              <a:buNone/>
            </a:pPr>
            <a:r>
              <a:rPr lang="es-AR" sz="1800" dirty="0" smtClean="0"/>
              <a:t>4)¿Desde </a:t>
            </a:r>
            <a:r>
              <a:rPr lang="es-AR" sz="1800" dirty="0" smtClean="0"/>
              <a:t>la RG 3990 la AFIP podrá hacer recategorizaciones de oficio?</a:t>
            </a:r>
          </a:p>
          <a:p>
            <a:pPr>
              <a:buNone/>
            </a:pPr>
            <a:r>
              <a:rPr lang="es-AR" sz="1800" dirty="0" smtClean="0"/>
              <a:t>       Si</a:t>
            </a:r>
            <a:r>
              <a:rPr lang="es-AR" sz="1800" dirty="0" smtClean="0"/>
              <a:t>, cuando del control realizado con información existente en su base de datos respecto de gastos del contribuyente,  acreditaciones bancarias o el valor de bienes comprados, superen el monto de los ingresos máximos de su categoría..</a:t>
            </a:r>
          </a:p>
          <a:p>
            <a:pPr>
              <a:buNone/>
            </a:pPr>
            <a:endParaRPr lang="es-AR" dirty="0" smtClean="0"/>
          </a:p>
        </p:txBody>
      </p:sp>
      <p:sp>
        <p:nvSpPr>
          <p:cNvPr id="4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5400" dirty="0" smtClean="0"/>
              <a:t>Modificaciones 2017 - 2018</a:t>
            </a:r>
            <a:endParaRPr lang="es-AR" dirty="0"/>
          </a:p>
        </p:txBody>
      </p:sp>
      <p:sp>
        <p:nvSpPr>
          <p:cNvPr id="5" name="CuadroTexto 6"/>
          <p:cNvSpPr txBox="1"/>
          <p:nvPr/>
        </p:nvSpPr>
        <p:spPr>
          <a:xfrm>
            <a:off x="2071670" y="6000768"/>
            <a:ext cx="550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Rodrigo Campillay</a:t>
            </a:r>
            <a:r>
              <a:rPr lang="es-AR" b="1" dirty="0"/>
              <a:t> </a:t>
            </a:r>
            <a:r>
              <a:rPr lang="es-AR" b="1" dirty="0" smtClean="0"/>
              <a:t>– Augusto Tevini</a:t>
            </a:r>
          </a:p>
          <a:p>
            <a:pPr algn="ctr"/>
            <a: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  <a:t>https://www.facebook.com/campillayrodrigo</a:t>
            </a:r>
            <a:endParaRPr lang="es-AR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AR" sz="1900" dirty="0" smtClean="0"/>
              <a:t>5) </a:t>
            </a:r>
            <a:r>
              <a:rPr lang="es-AR" sz="1900" dirty="0" smtClean="0"/>
              <a:t>¿Cuándo deben implementar el POSNET los monotributistas?</a:t>
            </a:r>
          </a:p>
          <a:p>
            <a:pPr>
              <a:buNone/>
            </a:pPr>
            <a:r>
              <a:rPr lang="es-AR" sz="1900" dirty="0" smtClean="0"/>
              <a:t>     Categoría </a:t>
            </a:r>
            <a:r>
              <a:rPr lang="es-AR" sz="1900" dirty="0" smtClean="0"/>
              <a:t>F a K: hasta el 31/12/2017</a:t>
            </a:r>
          </a:p>
          <a:p>
            <a:pPr>
              <a:buNone/>
            </a:pPr>
            <a:r>
              <a:rPr lang="es-AR" sz="1900" dirty="0" smtClean="0"/>
              <a:t>     Categoría </a:t>
            </a:r>
            <a:r>
              <a:rPr lang="es-AR" sz="1900" dirty="0" smtClean="0"/>
              <a:t>A </a:t>
            </a:r>
            <a:r>
              <a:rPr lang="es-AR" sz="1900" dirty="0" err="1" smtClean="0"/>
              <a:t>a</a:t>
            </a:r>
            <a:r>
              <a:rPr lang="es-AR" sz="1900" dirty="0" smtClean="0"/>
              <a:t> E: hasta el 31/03/2018</a:t>
            </a:r>
          </a:p>
          <a:p>
            <a:pPr>
              <a:buNone/>
            </a:pPr>
            <a:r>
              <a:rPr lang="es-AR" sz="1900" dirty="0" smtClean="0"/>
              <a:t/>
            </a:r>
            <a:br>
              <a:rPr lang="es-AR" sz="1900" dirty="0" smtClean="0"/>
            </a:br>
            <a:r>
              <a:rPr lang="es-AR" sz="1900" dirty="0" smtClean="0"/>
              <a:t/>
            </a:r>
            <a:br>
              <a:rPr lang="es-AR" sz="1900" dirty="0" smtClean="0"/>
            </a:br>
            <a:endParaRPr lang="es-AR" sz="1900" dirty="0" smtClean="0"/>
          </a:p>
          <a:p>
            <a:pPr>
              <a:buNone/>
            </a:pPr>
            <a:r>
              <a:rPr lang="es-AR" sz="1900" dirty="0" smtClean="0"/>
              <a:t>6</a:t>
            </a:r>
            <a:r>
              <a:rPr lang="es-AR" sz="1900" dirty="0" smtClean="0"/>
              <a:t>) </a:t>
            </a:r>
            <a:r>
              <a:rPr lang="es-AR" sz="1900" dirty="0" smtClean="0"/>
              <a:t>¿Quiénes deben implementar el POSNET?</a:t>
            </a:r>
          </a:p>
          <a:p>
            <a:pPr>
              <a:buNone/>
            </a:pPr>
            <a:r>
              <a:rPr lang="es-AR" sz="1900" dirty="0" smtClean="0"/>
              <a:t>       Según </a:t>
            </a:r>
            <a:r>
              <a:rPr lang="es-AR" sz="1900" dirty="0" smtClean="0"/>
              <a:t>AFIP y su Circular 1-E/2017 quienes realicen ventas de cosas muebles y/o obras, locaciones y prestaciones de servicios con sujetos que revistan el carácter de consumidores finales.</a:t>
            </a:r>
          </a:p>
          <a:p>
            <a:endParaRPr lang="es-AR" dirty="0"/>
          </a:p>
        </p:txBody>
      </p:sp>
      <p:sp>
        <p:nvSpPr>
          <p:cNvPr id="4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z="5400" dirty="0" smtClean="0"/>
              <a:t>Modificaciones 2017 - 2018</a:t>
            </a:r>
            <a:endParaRPr lang="es-AR" dirty="0"/>
          </a:p>
        </p:txBody>
      </p:sp>
      <p:sp>
        <p:nvSpPr>
          <p:cNvPr id="6" name="CuadroTexto 6"/>
          <p:cNvSpPr txBox="1"/>
          <p:nvPr/>
        </p:nvSpPr>
        <p:spPr>
          <a:xfrm>
            <a:off x="2071670" y="6072206"/>
            <a:ext cx="550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Rodrigo Campillay</a:t>
            </a:r>
            <a:r>
              <a:rPr lang="es-AR" b="1" dirty="0"/>
              <a:t> </a:t>
            </a:r>
            <a:r>
              <a:rPr lang="es-AR" b="1" dirty="0" smtClean="0"/>
              <a:t>– Augusto Tevini</a:t>
            </a:r>
          </a:p>
          <a:p>
            <a:pPr algn="ctr"/>
            <a: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  <a:t>https://www.facebook.com/campillayrodrigo</a:t>
            </a:r>
            <a:endParaRPr lang="es-AR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3600" dirty="0" smtClean="0"/>
              <a:t>Monotributo (General- Promovido-Social)</a:t>
            </a:r>
            <a:endParaRPr lang="es-AR" sz="36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285992"/>
            <a:ext cx="9144000" cy="2935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uadroTexto 6"/>
          <p:cNvSpPr txBox="1"/>
          <p:nvPr/>
        </p:nvSpPr>
        <p:spPr>
          <a:xfrm>
            <a:off x="2071670" y="6072206"/>
            <a:ext cx="550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Rodrigo Campillay</a:t>
            </a:r>
            <a:r>
              <a:rPr lang="es-AR" b="1" dirty="0"/>
              <a:t> </a:t>
            </a:r>
            <a:r>
              <a:rPr lang="es-AR" b="1" dirty="0" smtClean="0"/>
              <a:t>– Augusto Tevini</a:t>
            </a:r>
          </a:p>
          <a:p>
            <a:pPr algn="ctr"/>
            <a: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  <a:t>https://www.facebook.com/campillayrodrigo</a:t>
            </a:r>
            <a:endParaRPr lang="es-AR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s-AR" sz="3600" dirty="0" smtClean="0"/>
              <a:t>Monotributo (General- Promovido-Social)</a:t>
            </a:r>
            <a:endParaRPr lang="es-AR" sz="36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914400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uadroTexto 6"/>
          <p:cNvSpPr txBox="1"/>
          <p:nvPr/>
        </p:nvSpPr>
        <p:spPr>
          <a:xfrm>
            <a:off x="2071670" y="6072206"/>
            <a:ext cx="550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Rodrigo Campillay</a:t>
            </a:r>
            <a:r>
              <a:rPr lang="es-AR" b="1" dirty="0"/>
              <a:t> </a:t>
            </a:r>
            <a:r>
              <a:rPr lang="es-AR" b="1" dirty="0" smtClean="0"/>
              <a:t>– Augusto Tevini</a:t>
            </a:r>
          </a:p>
          <a:p>
            <a:pPr algn="ctr"/>
            <a: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  <a:t>https://www.facebook.com/campillayrodrigo</a:t>
            </a:r>
            <a:endParaRPr lang="es-AR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s-AR" sz="3600" dirty="0" smtClean="0"/>
              <a:t>Monotributo (General- Promovido-Social)</a:t>
            </a:r>
            <a:endParaRPr lang="es-AR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3117"/>
            <a:ext cx="914400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uadroTexto 6"/>
          <p:cNvSpPr txBox="1"/>
          <p:nvPr/>
        </p:nvSpPr>
        <p:spPr>
          <a:xfrm>
            <a:off x="2071670" y="6072206"/>
            <a:ext cx="550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Rodrigo Campillay</a:t>
            </a:r>
            <a:r>
              <a:rPr lang="es-AR" b="1" dirty="0"/>
              <a:t> </a:t>
            </a:r>
            <a:r>
              <a:rPr lang="es-AR" b="1" dirty="0" smtClean="0"/>
              <a:t>– Augusto Tevini</a:t>
            </a:r>
          </a:p>
          <a:p>
            <a:pPr algn="ctr"/>
            <a:r>
              <a:rPr lang="es-AR" b="1" dirty="0" smtClean="0">
                <a:solidFill>
                  <a:schemeClr val="tx2">
                    <a:lumMod val="75000"/>
                  </a:schemeClr>
                </a:solidFill>
              </a:rPr>
              <a:t>https://www.facebook.com/campillayrodrigo</a:t>
            </a:r>
            <a:endParaRPr lang="es-AR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</TotalTime>
  <Words>729</Words>
  <Application>Microsoft Office PowerPoint</Application>
  <PresentationFormat>Presentación en pantalla (4:3)</PresentationFormat>
  <Paragraphs>242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Flujo</vt:lpstr>
      <vt:lpstr>Iniciación Profesional </vt:lpstr>
      <vt:lpstr>Diapositiva 2</vt:lpstr>
      <vt:lpstr>Diapositiva 3</vt:lpstr>
      <vt:lpstr>Modificaciones 2017 - 2018</vt:lpstr>
      <vt:lpstr>Modificaciones 2017 - 2018</vt:lpstr>
      <vt:lpstr>Modificaciones 2017 - 2018</vt:lpstr>
      <vt:lpstr>Monotributo (General- Promovido-Social)</vt:lpstr>
      <vt:lpstr>Monotributo (General- Promovido-Social)</vt:lpstr>
      <vt:lpstr>Monotributo (General- Promovido-Social)</vt:lpstr>
      <vt:lpstr>Iniciación Profesional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Iniciación Profesional </dc:title>
  <dc:creator>Augusto</dc:creator>
  <cp:lastModifiedBy>Augusto</cp:lastModifiedBy>
  <cp:revision>7</cp:revision>
  <dcterms:created xsi:type="dcterms:W3CDTF">2017-05-14T20:38:45Z</dcterms:created>
  <dcterms:modified xsi:type="dcterms:W3CDTF">2017-05-14T21:20:06Z</dcterms:modified>
</cp:coreProperties>
</file>