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60" r:id="rId3"/>
    <p:sldId id="261" r:id="rId4"/>
    <p:sldId id="284" r:id="rId5"/>
    <p:sldId id="282" r:id="rId6"/>
    <p:sldId id="270" r:id="rId7"/>
    <p:sldId id="271" r:id="rId8"/>
    <p:sldId id="280" r:id="rId9"/>
    <p:sldId id="279" r:id="rId10"/>
    <p:sldId id="278" r:id="rId11"/>
    <p:sldId id="277" r:id="rId12"/>
    <p:sldId id="258" r:id="rId13"/>
    <p:sldId id="262" r:id="rId14"/>
    <p:sldId id="263" r:id="rId15"/>
    <p:sldId id="264" r:id="rId16"/>
    <p:sldId id="265" r:id="rId17"/>
    <p:sldId id="268" r:id="rId18"/>
    <p:sldId id="269" r:id="rId19"/>
    <p:sldId id="267" r:id="rId20"/>
    <p:sldId id="266" r:id="rId21"/>
    <p:sldId id="272" r:id="rId22"/>
    <p:sldId id="276" r:id="rId23"/>
    <p:sldId id="259" r:id="rId24"/>
    <p:sldId id="275" r:id="rId25"/>
    <p:sldId id="286" r:id="rId26"/>
    <p:sldId id="285" r:id="rId27"/>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5006"/>
    <a:srgbClr val="F9860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74" autoAdjust="0"/>
    <p:restoredTop sz="94660"/>
  </p:normalViewPr>
  <p:slideViewPr>
    <p:cSldViewPr snapToGrid="0">
      <p:cViewPr varScale="1">
        <p:scale>
          <a:sx n="86" d="100"/>
          <a:sy n="86" d="100"/>
        </p:scale>
        <p:origin x="-90"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Augusto\Desktop\FCE-UBA\CONFERENCIA%20IMPUESTOS\MONOTRIBUTO-IVA-%20ART%2090.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Libro1"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Augusto\Desktop\FCE-UBA\CONFERENCIA%20IMPUESTOS\MONOTRIBUTO-IVA-%20ART%2090.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Libro1"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Libro1"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Libro1"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AR"/>
  <c:style val="7"/>
  <c:chart>
    <c:autoTitleDeleted val="1"/>
    <c:plotArea>
      <c:layout>
        <c:manualLayout>
          <c:layoutTarget val="inner"/>
          <c:xMode val="edge"/>
          <c:yMode val="edge"/>
          <c:x val="0.29361832895888035"/>
          <c:y val="0.15986111111111123"/>
          <c:w val="0.3960968941382329"/>
          <c:h val="0.66016149023038806"/>
        </c:manualLayout>
      </c:layout>
      <c:pieChart>
        <c:varyColors val="1"/>
        <c:dLbls>
          <c:showPercent val="1"/>
        </c:dLbls>
        <c:firstSliceAng val="0"/>
      </c:pieChart>
      <c:spPr>
        <a:noFill/>
        <a:ln>
          <a:noFill/>
        </a:ln>
        <a:effectLst/>
      </c:spPr>
    </c:plotArea>
    <c:legend>
      <c:legendPos val="b"/>
      <c:layout/>
      <c:spPr>
        <a:noFill/>
        <a:ln>
          <a:noFill/>
        </a:ln>
        <a:effectLst/>
      </c:spPr>
      <c:txPr>
        <a:bodyPr rot="0" spcFirstLastPara="1" vertOverflow="ellipsis" vert="horz" wrap="square" anchor="ctr" anchorCtr="1"/>
        <a:lstStyle/>
        <a:p>
          <a:pPr>
            <a:defRPr lang="es-ES" sz="1600" b="1" i="0" u="none" strike="noStrike" kern="1200" baseline="0">
              <a:solidFill>
                <a:schemeClr val="tx1">
                  <a:lumMod val="65000"/>
                  <a:lumOff val="35000"/>
                </a:schemeClr>
              </a:solidFill>
              <a:latin typeface="+mn-lt"/>
              <a:ea typeface="+mn-ea"/>
              <a:cs typeface="+mn-cs"/>
            </a:defRPr>
          </a:pPr>
          <a:endParaRPr lang="es-AR"/>
        </a:p>
      </c:txPr>
    </c:legend>
    <c:plotVisOnly val="1"/>
    <c:dispBlanksAs val="zero"/>
  </c:chart>
  <c:spPr>
    <a:noFill/>
    <a:ln>
      <a:noFill/>
    </a:ln>
    <a:effectLst/>
  </c:spPr>
  <c:txPr>
    <a:bodyPr/>
    <a:lstStyle/>
    <a:p>
      <a:pPr>
        <a:defRPr sz="1600" b="1"/>
      </a:pPr>
      <a:endParaRPr lang="es-A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AR"/>
  <c:style val="30"/>
  <c:chart>
    <c:autoTitleDeleted val="1"/>
    <c:plotArea>
      <c:layout/>
      <c:pieChart>
        <c:varyColors val="1"/>
        <c:ser>
          <c:idx val="0"/>
          <c:order val="0"/>
          <c:dLbls>
            <c:dLbl>
              <c:idx val="1"/>
              <c:layout/>
              <c:tx>
                <c:rich>
                  <a:bodyPr/>
                  <a:lstStyle/>
                  <a:p>
                    <a:r>
                      <a:rPr lang="en-US" smtClean="0"/>
                      <a:t>52,70</a:t>
                    </a:r>
                    <a:r>
                      <a:rPr lang="en-US"/>
                      <a:t>%</a:t>
                    </a:r>
                  </a:p>
                </c:rich>
              </c:tx>
              <c:dLblPos val="bestFit"/>
              <c:showVal val="1"/>
            </c:dLbl>
            <c:txPr>
              <a:bodyPr rot="0" vert="horz"/>
              <a:lstStyle/>
              <a:p>
                <a:pPr>
                  <a:defRPr/>
                </a:pPr>
                <a:endParaRPr lang="es-AR"/>
              </a:p>
            </c:txPr>
            <c:dLblPos val="bestFit"/>
            <c:showVal val="1"/>
            <c:showLeaderLines val="1"/>
            <c:extLst>
              <c:ext xmlns:c15="http://schemas.microsoft.com/office/drawing/2012/chart" uri="{CE6537A1-D6FC-4f65-9D91-7224C49458BB}">
                <c15:layout/>
              </c:ext>
            </c:extLst>
          </c:dLbls>
          <c:cat>
            <c:strRef>
              <c:f>Hoja1!$D$5:$D$6</c:f>
              <c:strCache>
                <c:ptCount val="2"/>
                <c:pt idx="0">
                  <c:v>COSTOS Y RENTABILIDAD</c:v>
                </c:pt>
                <c:pt idx="1">
                  <c:v>IMPUESTOS</c:v>
                </c:pt>
              </c:strCache>
            </c:strRef>
          </c:cat>
          <c:val>
            <c:numRef>
              <c:f>Hoja1!$E$5:$E$6</c:f>
              <c:numCache>
                <c:formatCode>0.00%</c:formatCode>
                <c:ptCount val="2"/>
                <c:pt idx="0">
                  <c:v>0.47300000000000009</c:v>
                </c:pt>
                <c:pt idx="1">
                  <c:v>0.52300000000000002</c:v>
                </c:pt>
              </c:numCache>
            </c:numRef>
          </c:val>
        </c:ser>
        <c:dLbls>
          <c:showVal val="1"/>
        </c:dLbls>
        <c:firstSliceAng val="0"/>
      </c:pieChart>
    </c:plotArea>
    <c:legend>
      <c:legendPos val="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AR"/>
  <c:style val="14"/>
  <c:chart>
    <c:title>
      <c:tx>
        <c:rich>
          <a:bodyPr rot="0" vert="horz"/>
          <a:lstStyle/>
          <a:p>
            <a:pPr>
              <a:defRPr/>
            </a:pPr>
            <a:r>
              <a:rPr lang="en-US"/>
              <a:t>52,7%</a:t>
            </a:r>
          </a:p>
        </c:rich>
      </c:tx>
      <c:layout/>
    </c:title>
    <c:plotArea>
      <c:layout/>
      <c:pieChart>
        <c:varyColors val="1"/>
        <c:ser>
          <c:idx val="0"/>
          <c:order val="0"/>
          <c:dPt>
            <c:idx val="0"/>
          </c:dPt>
          <c:dPt>
            <c:idx val="1"/>
          </c:dPt>
          <c:dPt>
            <c:idx val="2"/>
          </c:dPt>
          <c:dPt>
            <c:idx val="3"/>
          </c:dPt>
          <c:dPt>
            <c:idx val="4"/>
          </c:dPt>
          <c:dPt>
            <c:idx val="5"/>
          </c:dPt>
          <c:dPt>
            <c:idx val="6"/>
          </c:dPt>
          <c:dPt>
            <c:idx val="7"/>
          </c:dPt>
          <c:dLbls>
            <c:txPr>
              <a:bodyPr rot="0" vert="horz"/>
              <a:lstStyle/>
              <a:p>
                <a:pPr>
                  <a:defRPr/>
                </a:pPr>
                <a:endParaRPr lang="es-AR"/>
              </a:p>
            </c:txPr>
            <c:dLblPos val="inEnd"/>
            <c:showCatName val="1"/>
            <c:showPercent val="1"/>
            <c:showLeaderLines val="1"/>
            <c:extLst>
              <c:ext xmlns:c15="http://schemas.microsoft.com/office/drawing/2012/chart" uri="{CE6537A1-D6FC-4f65-9D91-7224C49458BB}">
                <c15:layout/>
              </c:ext>
            </c:extLst>
          </c:dLbls>
          <c:cat>
            <c:strRef>
              <c:f>'GRAFICO DE TORTA'!$C$29:$C$36</c:f>
              <c:strCache>
                <c:ptCount val="8"/>
                <c:pt idx="0">
                  <c:v>IVA</c:v>
                </c:pt>
                <c:pt idx="1">
                  <c:v>SOBRETASA DISTRIBUCION DE UTILIDADES</c:v>
                </c:pt>
                <c:pt idx="2">
                  <c:v>SEGURIDAD SOCIAL </c:v>
                </c:pt>
                <c:pt idx="3">
                  <c:v>IMPUESTO AL CHEQUE</c:v>
                </c:pt>
                <c:pt idx="4">
                  <c:v>IMPUESTOA LAS GANANCIAS</c:v>
                </c:pt>
                <c:pt idx="5">
                  <c:v>INGRESOS BRUTOS</c:v>
                </c:pt>
                <c:pt idx="6">
                  <c:v>IMPUESTOS INTERNOS</c:v>
                </c:pt>
                <c:pt idx="7">
                  <c:v>IMPUESTO MUNICIPAL</c:v>
                </c:pt>
              </c:strCache>
            </c:strRef>
          </c:cat>
          <c:val>
            <c:numRef>
              <c:f>'GRAFICO DE TORTA'!$F$29:$F$36</c:f>
              <c:numCache>
                <c:formatCode>0.00%</c:formatCode>
                <c:ptCount val="8"/>
                <c:pt idx="0">
                  <c:v>0.13500000000000001</c:v>
                </c:pt>
                <c:pt idx="1">
                  <c:v>9.0000000000000028E-3</c:v>
                </c:pt>
                <c:pt idx="2">
                  <c:v>4.3000000000000003E-2</c:v>
                </c:pt>
                <c:pt idx="3">
                  <c:v>1.7000000000000001E-2</c:v>
                </c:pt>
                <c:pt idx="4">
                  <c:v>4.5999999999999999E-2</c:v>
                </c:pt>
                <c:pt idx="5">
                  <c:v>4.3999999999999997E-2</c:v>
                </c:pt>
                <c:pt idx="6">
                  <c:v>0.222</c:v>
                </c:pt>
                <c:pt idx="7">
                  <c:v>1.0999999999999998E-2</c:v>
                </c:pt>
              </c:numCache>
            </c:numRef>
          </c:val>
        </c:ser>
        <c:ser>
          <c:idx val="1"/>
          <c:order val="1"/>
          <c:dLbls>
            <c:txPr>
              <a:bodyPr rot="0" vert="horz"/>
              <a:lstStyle/>
              <a:p>
                <a:pPr>
                  <a:defRPr/>
                </a:pPr>
                <a:endParaRPr lang="es-AR"/>
              </a:p>
            </c:txPr>
            <c:dLblPos val="inEnd"/>
            <c:showCatName val="1"/>
            <c:showPercent val="1"/>
            <c:showLeaderLines val="1"/>
            <c:extLst>
              <c:ext xmlns:c15="http://schemas.microsoft.com/office/drawing/2012/chart" uri="{CE6537A1-D6FC-4f65-9D91-7224C49458BB}"/>
            </c:extLst>
          </c:dLbls>
          <c:cat>
            <c:strRef>
              <c:f>'GRAFICO DE TORTA'!$C$29:$C$36</c:f>
              <c:strCache>
                <c:ptCount val="8"/>
                <c:pt idx="0">
                  <c:v>IVA</c:v>
                </c:pt>
                <c:pt idx="1">
                  <c:v>SOBRETASA DISTRIBUCION DE UTILIDADES</c:v>
                </c:pt>
                <c:pt idx="2">
                  <c:v>SEGURIDAD SOCIAL </c:v>
                </c:pt>
                <c:pt idx="3">
                  <c:v>IMPUESTO AL CHEQUE</c:v>
                </c:pt>
                <c:pt idx="4">
                  <c:v>IMPUESTOA LAS GANANCIAS</c:v>
                </c:pt>
                <c:pt idx="5">
                  <c:v>INGRESOS BRUTOS</c:v>
                </c:pt>
                <c:pt idx="6">
                  <c:v>IMPUESTOS INTERNOS</c:v>
                </c:pt>
                <c:pt idx="7">
                  <c:v>IMPUESTO MUNICIPAL</c:v>
                </c:pt>
              </c:strCache>
            </c:strRef>
          </c:cat>
          <c:val>
            <c:numRef>
              <c:f>'GRAFICO DE TORTA'!$G$29:$G$36</c:f>
              <c:numCache>
                <c:formatCode>General</c:formatCode>
                <c:ptCount val="8"/>
              </c:numCache>
            </c:numRef>
          </c:val>
        </c:ser>
        <c:dLbls>
          <c:showPercent val="1"/>
        </c:dLbls>
        <c:firstSliceAng val="0"/>
      </c:pieChart>
    </c:plotArea>
    <c:legend>
      <c:legendPos val="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AR"/>
  <c:style val="3"/>
  <c:chart>
    <c:autoTitleDeleted val="1"/>
    <c:plotArea>
      <c:layout/>
      <c:pieChart>
        <c:varyColors val="1"/>
        <c:ser>
          <c:idx val="0"/>
          <c:order val="0"/>
          <c:dLbls>
            <c:txPr>
              <a:bodyPr rot="0" vert="horz"/>
              <a:lstStyle/>
              <a:p>
                <a:pPr>
                  <a:defRPr/>
                </a:pPr>
                <a:endParaRPr lang="es-AR"/>
              </a:p>
            </c:txPr>
            <c:dLblPos val="ctr"/>
            <c:showVal val="1"/>
            <c:showLeaderLines val="1"/>
            <c:extLst>
              <c:ext xmlns:c15="http://schemas.microsoft.com/office/drawing/2012/chart" uri="{CE6537A1-D6FC-4f65-9D91-7224C49458BB}">
                <c15:layout/>
              </c:ext>
            </c:extLst>
          </c:dLbls>
          <c:cat>
            <c:strRef>
              <c:f>Hoja1!$B$3:$B$4</c:f>
              <c:strCache>
                <c:ptCount val="2"/>
                <c:pt idx="0">
                  <c:v>IMPUESTOS</c:v>
                </c:pt>
                <c:pt idx="1">
                  <c:v>COSTOS Y RENTABILIDAD </c:v>
                </c:pt>
              </c:strCache>
            </c:strRef>
          </c:cat>
          <c:val>
            <c:numRef>
              <c:f>Hoja1!$C$3:$C$4</c:f>
              <c:numCache>
                <c:formatCode>0.00%</c:formatCode>
                <c:ptCount val="2"/>
                <c:pt idx="0">
                  <c:v>0.44080000000000008</c:v>
                </c:pt>
                <c:pt idx="1">
                  <c:v>0.55900000000000005</c:v>
                </c:pt>
              </c:numCache>
            </c:numRef>
          </c:val>
        </c:ser>
        <c:dLbls>
          <c:showVal val="1"/>
        </c:dLbls>
        <c:firstSliceAng val="0"/>
      </c:pieChart>
    </c:plotArea>
    <c:legend>
      <c:legendPos val="t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AR"/>
  <c:style val="11"/>
  <c:chart>
    <c:title>
      <c:tx>
        <c:rich>
          <a:bodyPr rot="0" vert="horz"/>
          <a:lstStyle/>
          <a:p>
            <a:pPr>
              <a:defRPr/>
            </a:pPr>
            <a:r>
              <a:rPr lang="es-AR"/>
              <a:t>44,08%</a:t>
            </a:r>
          </a:p>
        </c:rich>
      </c:tx>
      <c:layout>
        <c:manualLayout>
          <c:xMode val="edge"/>
          <c:yMode val="edge"/>
          <c:x val="0.88971662340264956"/>
          <c:y val="1.9359324496767135E-2"/>
        </c:manualLayout>
      </c:layout>
    </c:title>
    <c:plotArea>
      <c:layout/>
      <c:pieChart>
        <c:varyColors val="1"/>
        <c:ser>
          <c:idx val="0"/>
          <c:order val="0"/>
          <c:dLbls>
            <c:txPr>
              <a:bodyPr rot="0" vert="horz"/>
              <a:lstStyle/>
              <a:p>
                <a:pPr>
                  <a:defRPr/>
                </a:pPr>
                <a:endParaRPr lang="es-AR"/>
              </a:p>
            </c:txPr>
            <c:dLblPos val="outEnd"/>
            <c:showCatName val="1"/>
            <c:showPercent val="1"/>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Hoja1!$B$21:$B$28</c:f>
              <c:strCache>
                <c:ptCount val="8"/>
                <c:pt idx="0">
                  <c:v>IMPUESTOS INTERNOS</c:v>
                </c:pt>
                <c:pt idx="1">
                  <c:v>SEGURIDAD SOCIAL</c:v>
                </c:pt>
                <c:pt idx="2">
                  <c:v>IMPUESTO AL CHEQUE</c:v>
                </c:pt>
                <c:pt idx="3">
                  <c:v>IMPUESTO A LAS GANANCIAS</c:v>
                </c:pt>
                <c:pt idx="4">
                  <c:v>INGRESOS BRUTOS</c:v>
                </c:pt>
                <c:pt idx="5">
                  <c:v>IVA </c:v>
                </c:pt>
                <c:pt idx="6">
                  <c:v>IMPUESTO SOBRE DIVIDENDOS</c:v>
                </c:pt>
                <c:pt idx="7">
                  <c:v>IMPUESTO MUNICIPAL</c:v>
                </c:pt>
              </c:strCache>
            </c:strRef>
          </c:cat>
          <c:val>
            <c:numRef>
              <c:f>Hoja1!$C$21:$C$28</c:f>
              <c:numCache>
                <c:formatCode>0.00%</c:formatCode>
                <c:ptCount val="8"/>
                <c:pt idx="0">
                  <c:v>3.2000000000000015E-2</c:v>
                </c:pt>
                <c:pt idx="1">
                  <c:v>8.5000000000000006E-2</c:v>
                </c:pt>
                <c:pt idx="2">
                  <c:v>2.3E-2</c:v>
                </c:pt>
                <c:pt idx="3">
                  <c:v>4.2000000000000016E-2</c:v>
                </c:pt>
                <c:pt idx="4" formatCode="0%">
                  <c:v>7.0000000000000021E-2</c:v>
                </c:pt>
                <c:pt idx="5">
                  <c:v>0.16800000000000001</c:v>
                </c:pt>
                <c:pt idx="6">
                  <c:v>6.0000000000000019E-3</c:v>
                </c:pt>
                <c:pt idx="7">
                  <c:v>1.6000000000000007E-2</c:v>
                </c:pt>
              </c:numCache>
            </c:numRef>
          </c:val>
        </c:ser>
        <c:firstSliceAng val="0"/>
      </c:pieChart>
    </c:plotArea>
    <c:legend>
      <c:legendPos val="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AR"/>
  <c:style val="5"/>
  <c:chart>
    <c:autoTitleDeleted val="1"/>
    <c:plotArea>
      <c:layout/>
      <c:pieChart>
        <c:varyColors val="1"/>
        <c:ser>
          <c:idx val="0"/>
          <c:order val="0"/>
          <c:dLbls>
            <c:dLbl>
              <c:idx val="1"/>
              <c:layout>
                <c:manualLayout>
                  <c:x val="0.14145594605146833"/>
                  <c:y val="-0.11016048676845983"/>
                </c:manualLayout>
              </c:layout>
              <c:dLblPos val="bestFit"/>
              <c:showVal val="1"/>
            </c:dLbl>
            <c:txPr>
              <a:bodyPr rot="0" vert="horz"/>
              <a:lstStyle/>
              <a:p>
                <a:pPr>
                  <a:defRPr/>
                </a:pPr>
                <a:endParaRPr lang="es-AR"/>
              </a:p>
            </c:txPr>
            <c:dLblPos val="bestFit"/>
            <c:showVal val="1"/>
            <c:showLeaderLines val="1"/>
            <c:extLst>
              <c:ext xmlns:c15="http://schemas.microsoft.com/office/drawing/2012/chart" uri="{CE6537A1-D6FC-4f65-9D91-7224C49458BB}">
                <c15:layout/>
              </c:ext>
            </c:extLst>
          </c:dLbls>
          <c:cat>
            <c:strRef>
              <c:f>Hoja1!$B$6:$B$7</c:f>
              <c:strCache>
                <c:ptCount val="2"/>
                <c:pt idx="0">
                  <c:v>IMPUESTOS</c:v>
                </c:pt>
                <c:pt idx="1">
                  <c:v>COSTO Y RENTABILIDAD</c:v>
                </c:pt>
              </c:strCache>
            </c:strRef>
          </c:cat>
          <c:val>
            <c:numRef>
              <c:f>Hoja1!$C$6:$C$7</c:f>
              <c:numCache>
                <c:formatCode>0.00%</c:formatCode>
                <c:ptCount val="2"/>
                <c:pt idx="0">
                  <c:v>0.39700000000000013</c:v>
                </c:pt>
                <c:pt idx="1">
                  <c:v>0.6030000000000002</c:v>
                </c:pt>
              </c:numCache>
            </c:numRef>
          </c:val>
        </c:ser>
        <c:dLbls>
          <c:showVal val="1"/>
        </c:dLbls>
        <c:firstSliceAng val="0"/>
      </c:pieChart>
    </c:plotArea>
    <c:legend>
      <c:legendPos val="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AR"/>
  <c:style val="13"/>
  <c:chart>
    <c:title>
      <c:tx>
        <c:rich>
          <a:bodyPr rot="0" vert="horz"/>
          <a:lstStyle/>
          <a:p>
            <a:pPr>
              <a:defRPr/>
            </a:pPr>
            <a:r>
              <a:rPr lang="es-AR"/>
              <a:t>39,70%</a:t>
            </a:r>
          </a:p>
        </c:rich>
      </c:tx>
      <c:layout/>
    </c:title>
    <c:plotArea>
      <c:layout/>
      <c:pieChart>
        <c:varyColors val="1"/>
        <c:ser>
          <c:idx val="0"/>
          <c:order val="0"/>
          <c:dPt>
            <c:idx val="0"/>
          </c:dPt>
          <c:dPt>
            <c:idx val="1"/>
          </c:dPt>
          <c:dPt>
            <c:idx val="2"/>
          </c:dPt>
          <c:dPt>
            <c:idx val="3"/>
          </c:dPt>
          <c:dPt>
            <c:idx val="4"/>
          </c:dPt>
          <c:dPt>
            <c:idx val="5"/>
          </c:dPt>
          <c:dPt>
            <c:idx val="6"/>
          </c:dPt>
          <c:dLbls>
            <c:txPr>
              <a:bodyPr rot="0" vert="horz"/>
              <a:lstStyle/>
              <a:p>
                <a:pPr>
                  <a:defRPr/>
                </a:pPr>
                <a:endParaRPr lang="es-AR"/>
              </a:p>
            </c:txPr>
            <c:dLblPos val="ctr"/>
            <c:showVal val="1"/>
            <c:showCatName val="1"/>
            <c:showPercent val="1"/>
            <c:showLeaderLines val="1"/>
            <c:extLst>
              <c:ext xmlns:c15="http://schemas.microsoft.com/office/drawing/2012/chart" uri="{CE6537A1-D6FC-4f65-9D91-7224C49458BB}">
                <c15:layout/>
              </c:ext>
            </c:extLst>
          </c:dLbls>
          <c:cat>
            <c:strRef>
              <c:f>Hoja1!$B$22:$B$28</c:f>
              <c:strCache>
                <c:ptCount val="7"/>
                <c:pt idx="0">
                  <c:v>IVA</c:v>
                </c:pt>
                <c:pt idx="1">
                  <c:v>IMPUESTO AL DIVIDENDO</c:v>
                </c:pt>
                <c:pt idx="2">
                  <c:v>SEGURIDAD SOCIAL</c:v>
                </c:pt>
                <c:pt idx="3">
                  <c:v>IMPUESTO AL CHEQUE</c:v>
                </c:pt>
                <c:pt idx="4">
                  <c:v>IMPUESTO A LAS GANANCIAS</c:v>
                </c:pt>
                <c:pt idx="5">
                  <c:v>INGRESOS BRUTOS</c:v>
                </c:pt>
                <c:pt idx="6">
                  <c:v>IMPUESTO MUNICIPAL</c:v>
                </c:pt>
              </c:strCache>
            </c:strRef>
          </c:cat>
          <c:val>
            <c:numRef>
              <c:f>Hoja1!$C$22:$C$28</c:f>
              <c:numCache>
                <c:formatCode>0.00%</c:formatCode>
                <c:ptCount val="7"/>
                <c:pt idx="0">
                  <c:v>0.17400000000000004</c:v>
                </c:pt>
                <c:pt idx="1">
                  <c:v>4.0000000000000018E-3</c:v>
                </c:pt>
                <c:pt idx="2">
                  <c:v>8.3000000000000032E-2</c:v>
                </c:pt>
                <c:pt idx="3">
                  <c:v>2.3E-2</c:v>
                </c:pt>
                <c:pt idx="4">
                  <c:v>2.5999999999999999E-2</c:v>
                </c:pt>
                <c:pt idx="5">
                  <c:v>7.1999999999999995E-2</c:v>
                </c:pt>
                <c:pt idx="6">
                  <c:v>1.6000000000000007E-2</c:v>
                </c:pt>
              </c:numCache>
            </c:numRef>
          </c:val>
        </c:ser>
        <c:dLbls>
          <c:showVal val="1"/>
        </c:dLbls>
        <c:firstSliceAng val="0"/>
      </c:pieChart>
    </c:plotArea>
    <c:legend>
      <c:legendPos val="r"/>
      <c:layout/>
      <c:txPr>
        <a:bodyPr rot="0" vert="horz"/>
        <a:lstStyle/>
        <a:p>
          <a:pPr>
            <a:defRPr/>
          </a:pPr>
          <a:endParaRPr lang="es-AR"/>
        </a:p>
      </c:txPr>
    </c:legend>
    <c:plotVisOnly val="1"/>
    <c:dispBlanksAs val="zero"/>
  </c:chart>
  <c:txPr>
    <a:bodyPr/>
    <a:lstStyle/>
    <a:p>
      <a:pPr>
        <a:defRPr sz="1800"/>
      </a:pPr>
      <a:endParaRPr lang="es-AR"/>
    </a:p>
  </c:txPr>
  <c:externalData r:id="rId1"/>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withinLinear" id="18">
  <a:schemeClr val="accent5"/>
</cs:colorStyle>
</file>

<file path=ppt/charts/colors7.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078AD9-0BAE-4479-8187-657CE2BF53C5}" type="datetimeFigureOut">
              <a:rPr lang="es-AR" smtClean="0"/>
              <a:pPr/>
              <a:t>04/05/2017</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F809E-085E-4265-BC05-93E81C5378C3}" type="slidenum">
              <a:rPr lang="es-AR" smtClean="0"/>
              <a:pPr/>
              <a:t>‹Nº›</a:t>
            </a:fld>
            <a:endParaRPr lang="es-AR"/>
          </a:p>
        </p:txBody>
      </p:sp>
    </p:spTree>
    <p:extLst>
      <p:ext uri="{BB962C8B-B14F-4D97-AF65-F5344CB8AC3E}">
        <p14:creationId xmlns="" xmlns:p14="http://schemas.microsoft.com/office/powerpoint/2010/main" val="1101215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10"/>
          </p:nvPr>
        </p:nvSpPr>
        <p:spPr/>
        <p:txBody>
          <a:bodyPr/>
          <a:lstStyle/>
          <a:p>
            <a:fld id="{254F809E-085E-4265-BC05-93E81C5378C3}" type="slidenum">
              <a:rPr lang="es-AR" smtClean="0"/>
              <a:pPr/>
              <a:t>12</a:t>
            </a:fld>
            <a:endParaRPr lang="es-AR"/>
          </a:p>
        </p:txBody>
      </p:sp>
    </p:spTree>
    <p:extLst>
      <p:ext uri="{BB962C8B-B14F-4D97-AF65-F5344CB8AC3E}">
        <p14:creationId xmlns="" xmlns:p14="http://schemas.microsoft.com/office/powerpoint/2010/main" val="874785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10"/>
          </p:nvPr>
        </p:nvSpPr>
        <p:spPr/>
        <p:txBody>
          <a:bodyPr/>
          <a:lstStyle/>
          <a:p>
            <a:fld id="{254F809E-085E-4265-BC05-93E81C5378C3}" type="slidenum">
              <a:rPr lang="es-AR" smtClean="0"/>
              <a:pPr/>
              <a:t>15</a:t>
            </a:fld>
            <a:endParaRPr lang="es-AR"/>
          </a:p>
        </p:txBody>
      </p:sp>
    </p:spTree>
    <p:extLst>
      <p:ext uri="{BB962C8B-B14F-4D97-AF65-F5344CB8AC3E}">
        <p14:creationId xmlns="" xmlns:p14="http://schemas.microsoft.com/office/powerpoint/2010/main" val="2401846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10"/>
          </p:nvPr>
        </p:nvSpPr>
        <p:spPr/>
        <p:txBody>
          <a:bodyPr/>
          <a:lstStyle/>
          <a:p>
            <a:fld id="{254F809E-085E-4265-BC05-93E81C5378C3}" type="slidenum">
              <a:rPr lang="es-AR" smtClean="0"/>
              <a:pPr/>
              <a:t>17</a:t>
            </a:fld>
            <a:endParaRPr lang="es-AR"/>
          </a:p>
        </p:txBody>
      </p:sp>
    </p:spTree>
    <p:extLst>
      <p:ext uri="{BB962C8B-B14F-4D97-AF65-F5344CB8AC3E}">
        <p14:creationId xmlns="" xmlns:p14="http://schemas.microsoft.com/office/powerpoint/2010/main" val="361459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1771472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273438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2186880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215082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374617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126470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159528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295312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904492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3500863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BC70BF6-C0C3-4150-BE52-61074756BD4A}" type="datetimeFigureOut">
              <a:rPr lang="es-AR" smtClean="0"/>
              <a:pPr/>
              <a:t>04/05/2017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75570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89000">
              <a:schemeClr val="bg1"/>
            </a:gs>
            <a:gs pos="65000">
              <a:srgbClr val="F2EEEE"/>
            </a:gs>
            <a:gs pos="6000">
              <a:schemeClr val="bg1">
                <a:lumMod val="95000"/>
                <a:alpha val="61000"/>
              </a:schemeClr>
            </a:gs>
            <a:gs pos="36000">
              <a:schemeClr val="bg1">
                <a:lumMod val="95000"/>
              </a:schemeClr>
            </a:gs>
          </a:gsLst>
          <a:lin ang="108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70BF6-C0C3-4150-BE52-61074756BD4A}" type="datetimeFigureOut">
              <a:rPr lang="es-AR" smtClean="0"/>
              <a:pPr/>
              <a:t>04/05/2017</a:t>
            </a:fld>
            <a:endParaRPr lang="es-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C8547-946F-43B3-93B4-B07F09BB5C8C}" type="slidenum">
              <a:rPr lang="es-AR" smtClean="0"/>
              <a:pPr/>
              <a:t>‹Nº›</a:t>
            </a:fld>
            <a:endParaRPr lang="es-AR"/>
          </a:p>
        </p:txBody>
      </p:sp>
    </p:spTree>
    <p:extLst>
      <p:ext uri="{BB962C8B-B14F-4D97-AF65-F5344CB8AC3E}">
        <p14:creationId xmlns="" xmlns:p14="http://schemas.microsoft.com/office/powerpoint/2010/main" val="5682658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1169" y="618762"/>
            <a:ext cx="9430953" cy="3271650"/>
          </a:xfrm>
          <a:noFill/>
          <a:effectLst>
            <a:outerShdw blurRad="50800" dist="50800" dir="5400000" algn="ctr" rotWithShape="0">
              <a:srgbClr val="000000">
                <a:alpha val="41000"/>
              </a:srgbClr>
            </a:outerShdw>
            <a:softEdge rad="139700"/>
          </a:effectLst>
        </p:spPr>
        <p:txBody>
          <a:bodyPr anchor="ctr" anchorCtr="0">
            <a:noAutofit/>
          </a:bodyPr>
          <a:lstStyle/>
          <a:p>
            <a:r>
              <a:rPr lang="es-AR" sz="7200" dirty="0" smtClean="0"/>
              <a:t>Iniciación Profesional </a:t>
            </a:r>
            <a:endParaRPr lang="es-AR" sz="7200" dirty="0"/>
          </a:p>
        </p:txBody>
      </p:sp>
      <p:sp useBgFill="1">
        <p:nvSpPr>
          <p:cNvPr id="3" name="Subtítulo 2"/>
          <p:cNvSpPr>
            <a:spLocks noGrp="1"/>
          </p:cNvSpPr>
          <p:nvPr>
            <p:ph type="subTitle" idx="1"/>
          </p:nvPr>
        </p:nvSpPr>
        <p:spPr>
          <a:xfrm>
            <a:off x="1401170" y="4033088"/>
            <a:ext cx="9144000" cy="693657"/>
          </a:xfrm>
          <a:ln>
            <a:solidFill>
              <a:schemeClr val="accent4">
                <a:lumMod val="40000"/>
                <a:lumOff val="60000"/>
              </a:schemeClr>
            </a:solidFill>
          </a:ln>
        </p:spPr>
        <p:txBody>
          <a:bodyPr anchor="ctr" anchorCtr="0">
            <a:normAutofit/>
          </a:bodyPr>
          <a:lstStyle/>
          <a:p>
            <a:r>
              <a:rPr lang="es-AR" sz="3600" b="1" dirty="0" smtClean="0"/>
              <a:t>Módulo I</a:t>
            </a:r>
          </a:p>
        </p:txBody>
      </p:sp>
      <p:sp>
        <p:nvSpPr>
          <p:cNvPr id="6" name="CuadroTexto 5"/>
          <p:cNvSpPr txBox="1"/>
          <p:nvPr/>
        </p:nvSpPr>
        <p:spPr>
          <a:xfrm>
            <a:off x="1584050" y="4937760"/>
            <a:ext cx="8778240" cy="646331"/>
          </a:xfrm>
          <a:prstGeom prst="rect">
            <a:avLst/>
          </a:prstGeom>
          <a:noFill/>
          <a:ln>
            <a:solidFill>
              <a:schemeClr val="accent4">
                <a:lumMod val="40000"/>
                <a:lumOff val="60000"/>
              </a:schemeClr>
            </a:solidFill>
          </a:ln>
        </p:spPr>
        <p:txBody>
          <a:bodyPr wrap="square" rtlCol="0">
            <a:spAutoFit/>
          </a:bodyPr>
          <a:lstStyle/>
          <a:p>
            <a:pPr algn="ctr"/>
            <a:r>
              <a:rPr lang="es-AR" sz="3600" b="1" dirty="0" smtClean="0"/>
              <a:t>Contador Rodrigo Campillay </a:t>
            </a:r>
          </a:p>
        </p:txBody>
      </p:sp>
      <p:sp>
        <p:nvSpPr>
          <p:cNvPr id="8" name="CuadroTexto 6"/>
          <p:cNvSpPr txBox="1"/>
          <p:nvPr/>
        </p:nvSpPr>
        <p:spPr>
          <a:xfrm>
            <a:off x="3184717"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942119281"/>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18779" y="124318"/>
            <a:ext cx="8117057" cy="830997"/>
          </a:xfrm>
          <a:prstGeom prst="rect">
            <a:avLst/>
          </a:prstGeom>
          <a:noFill/>
        </p:spPr>
        <p:txBody>
          <a:bodyPr wrap="square" rtlCol="0">
            <a:spAutoFit/>
          </a:bodyPr>
          <a:lstStyle/>
          <a:p>
            <a:pPr algn="ctr"/>
            <a:r>
              <a:rPr lang="es-AR" sz="2400" b="1" dirty="0" smtClean="0"/>
              <a:t>Costo impositivo contenido en el precio de venta final de un producto alimenticio </a:t>
            </a:r>
            <a:endParaRPr lang="es-AR" sz="2400" b="1" dirty="0"/>
          </a:p>
        </p:txBody>
      </p:sp>
      <p:graphicFrame>
        <p:nvGraphicFramePr>
          <p:cNvPr id="3" name="Gráfico 2"/>
          <p:cNvGraphicFramePr>
            <a:graphicFrameLocks/>
          </p:cNvGraphicFramePr>
          <p:nvPr>
            <p:extLst>
              <p:ext uri="{D42A27DB-BD31-4B8C-83A1-F6EECF244321}">
                <p14:modId xmlns="" xmlns:p14="http://schemas.microsoft.com/office/powerpoint/2010/main" val="2263086144"/>
              </p:ext>
            </p:extLst>
          </p:nvPr>
        </p:nvGraphicFramePr>
        <p:xfrm>
          <a:off x="682389" y="1091820"/>
          <a:ext cx="9471546" cy="4299046"/>
        </p:xfrm>
        <a:graphic>
          <a:graphicData uri="http://schemas.openxmlformats.org/drawingml/2006/chart">
            <c:chart xmlns:c="http://schemas.openxmlformats.org/drawingml/2006/chart" xmlns:r="http://schemas.openxmlformats.org/officeDocument/2006/relationships" r:id="rId2"/>
          </a:graphicData>
        </a:graphic>
      </p:graphicFrame>
      <p:sp>
        <p:nvSpPr>
          <p:cNvPr id="4" name="CuadroTexto 3"/>
          <p:cNvSpPr txBox="1"/>
          <p:nvPr/>
        </p:nvSpPr>
        <p:spPr>
          <a:xfrm>
            <a:off x="2047135" y="5390866"/>
            <a:ext cx="7460343" cy="646331"/>
          </a:xfrm>
          <a:prstGeom prst="rect">
            <a:avLst/>
          </a:prstGeom>
          <a:noFill/>
        </p:spPr>
        <p:txBody>
          <a:bodyPr wrap="square" rtlCol="0">
            <a:spAutoFit/>
          </a:bodyPr>
          <a:lstStyle/>
          <a:p>
            <a:pPr algn="ctr"/>
            <a:r>
              <a:rPr lang="es-AR" b="1" dirty="0" smtClean="0"/>
              <a:t>Fuente IARAF en base a normativas tributarias vigentes y estadísticas del sector. </a:t>
            </a:r>
            <a:endParaRPr lang="es-AR" b="1" dirty="0"/>
          </a:p>
        </p:txBody>
      </p:sp>
      <p:sp>
        <p:nvSpPr>
          <p:cNvPr id="6" name="CuadroTexto 6"/>
          <p:cNvSpPr txBox="1"/>
          <p:nvPr/>
        </p:nvSpPr>
        <p:spPr>
          <a:xfrm>
            <a:off x="3206751"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042178164"/>
      </p:ext>
    </p:extLst>
  </p:cSld>
  <p:clrMapOvr>
    <a:masterClrMapping/>
  </p:clrMapOvr>
  <p:transition spd="slow">
    <p:cover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p:cNvGraphicFramePr>
            <a:graphicFrameLocks/>
          </p:cNvGraphicFramePr>
          <p:nvPr>
            <p:extLst>
              <p:ext uri="{D42A27DB-BD31-4B8C-83A1-F6EECF244321}">
                <p14:modId xmlns="" xmlns:p14="http://schemas.microsoft.com/office/powerpoint/2010/main" val="1394822347"/>
              </p:ext>
            </p:extLst>
          </p:nvPr>
        </p:nvGraphicFramePr>
        <p:xfrm>
          <a:off x="395200" y="968377"/>
          <a:ext cx="10249469" cy="5383200"/>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1718779" y="124318"/>
            <a:ext cx="8117057" cy="830997"/>
          </a:xfrm>
          <a:prstGeom prst="rect">
            <a:avLst/>
          </a:prstGeom>
          <a:noFill/>
        </p:spPr>
        <p:txBody>
          <a:bodyPr wrap="square" rtlCol="0">
            <a:spAutoFit/>
          </a:bodyPr>
          <a:lstStyle/>
          <a:p>
            <a:pPr algn="ctr"/>
            <a:r>
              <a:rPr lang="es-AR" sz="2400" b="1" dirty="0" smtClean="0"/>
              <a:t>Costo impositivo contenido en el precio de venta final de un producto alimenticio </a:t>
            </a:r>
            <a:endParaRPr lang="es-AR" sz="2400" b="1" dirty="0"/>
          </a:p>
        </p:txBody>
      </p:sp>
      <p:sp>
        <p:nvSpPr>
          <p:cNvPr id="5" name="CuadroTexto 6"/>
          <p:cNvSpPr txBox="1"/>
          <p:nvPr/>
        </p:nvSpPr>
        <p:spPr>
          <a:xfrm>
            <a:off x="2920312"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400171798"/>
      </p:ext>
    </p:extLst>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58461" y="476593"/>
            <a:ext cx="8820443" cy="461665"/>
          </a:xfrm>
          <a:prstGeom prst="rect">
            <a:avLst/>
          </a:prstGeom>
          <a:noFill/>
          <a:ln w="34925">
            <a:solidFill>
              <a:schemeClr val="accent4">
                <a:lumMod val="75000"/>
              </a:schemeClr>
            </a:solidFill>
          </a:ln>
        </p:spPr>
        <p:txBody>
          <a:bodyPr wrap="square" rtlCol="0">
            <a:spAutoFit/>
          </a:bodyPr>
          <a:lstStyle/>
          <a:p>
            <a:pPr algn="ctr"/>
            <a:r>
              <a:rPr lang="es-AR" sz="2400" b="1" dirty="0" smtClean="0"/>
              <a:t>¿Cual es la presión tributaria por ejercer mi actividad profesional?</a:t>
            </a:r>
            <a:endParaRPr lang="es-AR" sz="2400" b="1" dirty="0"/>
          </a:p>
        </p:txBody>
      </p:sp>
      <p:sp>
        <p:nvSpPr>
          <p:cNvPr id="3" name="CuadroTexto 2"/>
          <p:cNvSpPr txBox="1"/>
          <p:nvPr/>
        </p:nvSpPr>
        <p:spPr>
          <a:xfrm>
            <a:off x="1758461" y="1293634"/>
            <a:ext cx="8721969" cy="461665"/>
          </a:xfrm>
          <a:prstGeom prst="rect">
            <a:avLst/>
          </a:prstGeom>
          <a:noFill/>
          <a:ln w="34925">
            <a:solidFill>
              <a:schemeClr val="accent4">
                <a:lumMod val="75000"/>
              </a:schemeClr>
            </a:solidFill>
          </a:ln>
        </p:spPr>
        <p:txBody>
          <a:bodyPr wrap="square" rtlCol="0">
            <a:spAutoFit/>
          </a:bodyPr>
          <a:lstStyle/>
          <a:p>
            <a:pPr algn="ctr"/>
            <a:r>
              <a:rPr lang="es-AR" sz="2400" b="1" dirty="0" smtClean="0"/>
              <a:t>¿Cómo puedo ejercer mi actividad profesional?</a:t>
            </a:r>
            <a:endParaRPr lang="es-AR" sz="2400" b="1" dirty="0"/>
          </a:p>
        </p:txBody>
      </p:sp>
      <p:cxnSp>
        <p:nvCxnSpPr>
          <p:cNvPr id="11" name="Conector recto de flecha 10"/>
          <p:cNvCxnSpPr/>
          <p:nvPr/>
        </p:nvCxnSpPr>
        <p:spPr>
          <a:xfrm>
            <a:off x="1758462" y="1828800"/>
            <a:ext cx="0" cy="1364566"/>
          </a:xfrm>
          <a:prstGeom prst="straightConnector1">
            <a:avLst/>
          </a:prstGeom>
          <a:ln w="666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a:off x="5973169" y="1828800"/>
            <a:ext cx="0" cy="2785403"/>
          </a:xfrm>
          <a:prstGeom prst="straightConnector1">
            <a:avLst/>
          </a:prstGeom>
          <a:ln w="666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10466949" y="1828800"/>
            <a:ext cx="13482" cy="3587262"/>
          </a:xfrm>
          <a:prstGeom prst="straightConnector1">
            <a:avLst/>
          </a:prstGeom>
          <a:ln w="666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3" name="CuadroTexto 32"/>
          <p:cNvSpPr txBox="1"/>
          <p:nvPr/>
        </p:nvSpPr>
        <p:spPr>
          <a:xfrm>
            <a:off x="-22761" y="3429486"/>
            <a:ext cx="3562444" cy="461665"/>
          </a:xfrm>
          <a:prstGeom prst="rect">
            <a:avLst/>
          </a:prstGeom>
          <a:noFill/>
        </p:spPr>
        <p:txBody>
          <a:bodyPr wrap="square" rtlCol="0">
            <a:spAutoFit/>
          </a:bodyPr>
          <a:lstStyle/>
          <a:p>
            <a:pPr algn="ctr"/>
            <a:r>
              <a:rPr lang="es-AR" sz="2400" b="1" dirty="0" smtClean="0"/>
              <a:t>Relación de Dependencia </a:t>
            </a:r>
            <a:endParaRPr lang="es-AR" sz="2400" b="1" dirty="0"/>
          </a:p>
        </p:txBody>
      </p:sp>
      <p:sp>
        <p:nvSpPr>
          <p:cNvPr id="34" name="CuadroTexto 33"/>
          <p:cNvSpPr txBox="1"/>
          <p:nvPr/>
        </p:nvSpPr>
        <p:spPr>
          <a:xfrm>
            <a:off x="4292080" y="4696751"/>
            <a:ext cx="3362178" cy="738664"/>
          </a:xfrm>
          <a:prstGeom prst="rect">
            <a:avLst/>
          </a:prstGeom>
          <a:noFill/>
        </p:spPr>
        <p:txBody>
          <a:bodyPr wrap="square" rtlCol="0">
            <a:spAutoFit/>
          </a:bodyPr>
          <a:lstStyle/>
          <a:p>
            <a:pPr algn="ctr"/>
            <a:r>
              <a:rPr lang="es-AR" sz="2400" b="1" dirty="0" smtClean="0"/>
              <a:t>Monotributista </a:t>
            </a:r>
          </a:p>
          <a:p>
            <a:endParaRPr lang="es-AR" dirty="0"/>
          </a:p>
        </p:txBody>
      </p:sp>
      <p:sp>
        <p:nvSpPr>
          <p:cNvPr id="36" name="CuadroTexto 35"/>
          <p:cNvSpPr txBox="1"/>
          <p:nvPr/>
        </p:nvSpPr>
        <p:spPr>
          <a:xfrm>
            <a:off x="9045525" y="5494849"/>
            <a:ext cx="2869809" cy="830997"/>
          </a:xfrm>
          <a:prstGeom prst="rect">
            <a:avLst/>
          </a:prstGeom>
          <a:noFill/>
        </p:spPr>
        <p:txBody>
          <a:bodyPr wrap="square" rtlCol="0">
            <a:spAutoFit/>
          </a:bodyPr>
          <a:lstStyle/>
          <a:p>
            <a:pPr algn="ctr"/>
            <a:r>
              <a:rPr lang="es-AR" sz="2400" b="1" dirty="0" smtClean="0"/>
              <a:t>Responsable Inscripto</a:t>
            </a:r>
            <a:endParaRPr lang="es-AR" sz="2400" b="1" dirty="0"/>
          </a:p>
        </p:txBody>
      </p:sp>
      <p:sp>
        <p:nvSpPr>
          <p:cNvPr id="14" name="CuadroTexto 6"/>
          <p:cNvSpPr txBox="1"/>
          <p:nvPr/>
        </p:nvSpPr>
        <p:spPr>
          <a:xfrm>
            <a:off x="2696439"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785882005"/>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down)">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down)">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3" grpId="0"/>
      <p:bldP spid="34"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555100" y="534183"/>
            <a:ext cx="3362178" cy="1292662"/>
          </a:xfrm>
          <a:prstGeom prst="rect">
            <a:avLst/>
          </a:prstGeom>
          <a:noFill/>
        </p:spPr>
        <p:txBody>
          <a:bodyPr wrap="square" rtlCol="0">
            <a:spAutoFit/>
          </a:bodyPr>
          <a:lstStyle/>
          <a:p>
            <a:pPr algn="ctr"/>
            <a:r>
              <a:rPr lang="es-AR" sz="3600" b="1" dirty="0" smtClean="0">
                <a:effectLst>
                  <a:outerShdw blurRad="38100" dist="38100" dir="2700000" algn="tl">
                    <a:srgbClr val="000000">
                      <a:alpha val="43137"/>
                    </a:srgbClr>
                  </a:outerShdw>
                </a:effectLst>
              </a:rPr>
              <a:t>MONOTRIBUTO</a:t>
            </a:r>
            <a:endParaRPr lang="es-AR" sz="2400" b="1" dirty="0" smtClean="0">
              <a:effectLst>
                <a:outerShdw blurRad="38100" dist="38100" dir="2700000" algn="tl">
                  <a:srgbClr val="000000">
                    <a:alpha val="43137"/>
                  </a:srgbClr>
                </a:outerShdw>
              </a:effectLst>
            </a:endParaRPr>
          </a:p>
          <a:p>
            <a:pPr algn="ctr"/>
            <a:r>
              <a:rPr lang="es-AR" sz="2400" b="1" dirty="0" smtClean="0"/>
              <a:t> </a:t>
            </a:r>
          </a:p>
          <a:p>
            <a:endParaRPr lang="es-AR" dirty="0"/>
          </a:p>
        </p:txBody>
      </p:sp>
      <p:sp useBgFill="1">
        <p:nvSpPr>
          <p:cNvPr id="3" name="CuadroTexto 2"/>
          <p:cNvSpPr txBox="1"/>
          <p:nvPr/>
        </p:nvSpPr>
        <p:spPr>
          <a:xfrm>
            <a:off x="2333728" y="1633627"/>
            <a:ext cx="5827594" cy="646331"/>
          </a:xfrm>
          <a:prstGeom prst="rect">
            <a:avLst/>
          </a:prstGeom>
          <a:ln w="28575">
            <a:solidFill>
              <a:schemeClr val="tx1">
                <a:alpha val="98000"/>
              </a:schemeClr>
            </a:solidFill>
          </a:ln>
        </p:spPr>
        <p:txBody>
          <a:bodyPr wrap="square" rtlCol="0">
            <a:spAutoFit/>
          </a:bodyPr>
          <a:lstStyle/>
          <a:p>
            <a:r>
              <a:rPr lang="es-AR" b="1" dirty="0" smtClean="0"/>
              <a:t> </a:t>
            </a:r>
            <a:r>
              <a:rPr lang="es-AR" b="1" dirty="0"/>
              <a:t>“Es un sistema tributario, simplificado e integrado, destinado para aquellos contribuyentes que estipula la </a:t>
            </a:r>
            <a:r>
              <a:rPr lang="es-AR" b="1" dirty="0" smtClean="0"/>
              <a:t>ley”</a:t>
            </a:r>
            <a:endParaRPr lang="es-AR" b="1" dirty="0"/>
          </a:p>
        </p:txBody>
      </p:sp>
      <p:cxnSp>
        <p:nvCxnSpPr>
          <p:cNvPr id="5" name="Conector recto de flecha 4"/>
          <p:cNvCxnSpPr/>
          <p:nvPr/>
        </p:nvCxnSpPr>
        <p:spPr>
          <a:xfrm>
            <a:off x="5236189" y="1082497"/>
            <a:ext cx="11336" cy="48445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CuadroTexto 12"/>
          <p:cNvSpPr txBox="1"/>
          <p:nvPr/>
        </p:nvSpPr>
        <p:spPr>
          <a:xfrm>
            <a:off x="295422" y="2926498"/>
            <a:ext cx="5827594" cy="2872048"/>
          </a:xfrm>
          <a:prstGeom prst="rect">
            <a:avLst/>
          </a:prstGeom>
          <a:noFill/>
          <a:ln w="28575">
            <a:solidFill>
              <a:schemeClr val="accent1">
                <a:lumMod val="75000"/>
              </a:schemeClr>
            </a:solidFill>
          </a:ln>
        </p:spPr>
        <p:txBody>
          <a:bodyPr wrap="square" rtlCol="0">
            <a:spAutoFit/>
          </a:bodyPr>
          <a:lstStyle/>
          <a:p>
            <a:r>
              <a:rPr lang="es-AR" b="1" dirty="0" smtClean="0"/>
              <a:t>Aquel </a:t>
            </a:r>
            <a:r>
              <a:rPr lang="es-AR" b="1" dirty="0"/>
              <a:t>que se adhiere al Monotributo, pagará una cuota al mes, en la cual estará cumpliendo con sus compromisos. Los cuales comprenden:</a:t>
            </a:r>
          </a:p>
          <a:p>
            <a:r>
              <a:rPr lang="es-AR" b="1" dirty="0" smtClean="0"/>
              <a:t>-I.V.A</a:t>
            </a:r>
            <a:r>
              <a:rPr lang="es-AR" b="1" dirty="0"/>
              <a:t>.</a:t>
            </a:r>
          </a:p>
          <a:p>
            <a:r>
              <a:rPr lang="es-AR" b="1" dirty="0" smtClean="0"/>
              <a:t>-Aportes </a:t>
            </a:r>
            <a:r>
              <a:rPr lang="es-AR" b="1" dirty="0"/>
              <a:t>destinados al Sistema Integrado de Previsión Argentino, el SIPA.</a:t>
            </a:r>
          </a:p>
          <a:p>
            <a:r>
              <a:rPr lang="es-AR" b="1" dirty="0" smtClean="0"/>
              <a:t>-Aporte </a:t>
            </a:r>
            <a:r>
              <a:rPr lang="es-AR" b="1" dirty="0"/>
              <a:t>asignado al Sistema correspondiente al Seguro de Salud</a:t>
            </a:r>
            <a:r>
              <a:rPr lang="es-AR" b="1" dirty="0" smtClean="0"/>
              <a:t>.</a:t>
            </a:r>
          </a:p>
          <a:p>
            <a:r>
              <a:rPr lang="es-AR" b="1" dirty="0" smtClean="0"/>
              <a:t>-IIGG</a:t>
            </a:r>
          </a:p>
          <a:p>
            <a:endParaRPr lang="es-AR" dirty="0"/>
          </a:p>
        </p:txBody>
      </p:sp>
      <p:cxnSp>
        <p:nvCxnSpPr>
          <p:cNvPr id="15" name="Conector recto de flecha 14"/>
          <p:cNvCxnSpPr/>
          <p:nvPr/>
        </p:nvCxnSpPr>
        <p:spPr>
          <a:xfrm>
            <a:off x="2333728" y="2279958"/>
            <a:ext cx="0" cy="636605"/>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CuadroTexto 21"/>
          <p:cNvSpPr txBox="1"/>
          <p:nvPr/>
        </p:nvSpPr>
        <p:spPr>
          <a:xfrm>
            <a:off x="6279545" y="2926289"/>
            <a:ext cx="5340369" cy="3416320"/>
          </a:xfrm>
          <a:prstGeom prst="rect">
            <a:avLst/>
          </a:prstGeom>
          <a:noFill/>
          <a:ln w="28575">
            <a:solidFill>
              <a:schemeClr val="accent1">
                <a:lumMod val="75000"/>
              </a:schemeClr>
            </a:solidFill>
          </a:ln>
        </p:spPr>
        <p:txBody>
          <a:bodyPr wrap="square" rtlCol="0">
            <a:spAutoFit/>
          </a:bodyPr>
          <a:lstStyle/>
          <a:p>
            <a:r>
              <a:rPr lang="es-AR" b="1" dirty="0" smtClean="0"/>
              <a:t>Normativa:</a:t>
            </a:r>
          </a:p>
          <a:p>
            <a:endParaRPr lang="es-AR" b="1" dirty="0"/>
          </a:p>
          <a:p>
            <a:r>
              <a:rPr lang="es-AR" b="1" dirty="0"/>
              <a:t>-LEY </a:t>
            </a:r>
            <a:r>
              <a:rPr lang="es-AR" b="1" dirty="0" smtClean="0"/>
              <a:t>26.565/2009</a:t>
            </a:r>
          </a:p>
          <a:p>
            <a:endParaRPr lang="es-AR" b="1" dirty="0" smtClean="0"/>
          </a:p>
          <a:p>
            <a:r>
              <a:rPr lang="es-AR" b="1" dirty="0" smtClean="0"/>
              <a:t>-Decreto 01/2010: Reglamentación de la Ley 26.565</a:t>
            </a:r>
          </a:p>
          <a:p>
            <a:endParaRPr lang="es-AR" b="1" dirty="0" smtClean="0"/>
          </a:p>
          <a:p>
            <a:r>
              <a:rPr lang="es-AR" b="1" dirty="0" smtClean="0"/>
              <a:t>-AFIP RG. 1415: Factura “C”</a:t>
            </a:r>
          </a:p>
          <a:p>
            <a:endParaRPr lang="es-AR" b="1" dirty="0" smtClean="0"/>
          </a:p>
          <a:p>
            <a:r>
              <a:rPr lang="es-AR" b="1" dirty="0" smtClean="0"/>
              <a:t>-LEY 27.346/2016</a:t>
            </a:r>
          </a:p>
          <a:p>
            <a:endParaRPr lang="es-AR" b="1" dirty="0" smtClean="0"/>
          </a:p>
          <a:p>
            <a:r>
              <a:rPr lang="es-AR" b="1" dirty="0" smtClean="0"/>
              <a:t>-AFIP RG. 3990/2017</a:t>
            </a:r>
          </a:p>
          <a:p>
            <a:endParaRPr lang="es-AR" b="1" dirty="0" smtClean="0"/>
          </a:p>
        </p:txBody>
      </p:sp>
      <p:sp>
        <p:nvSpPr>
          <p:cNvPr id="9" name="CuadroTexto 6"/>
          <p:cNvSpPr txBox="1"/>
          <p:nvPr/>
        </p:nvSpPr>
        <p:spPr>
          <a:xfrm>
            <a:off x="1730489"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4205166233"/>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3"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49304" y="0"/>
            <a:ext cx="6865034" cy="400110"/>
          </a:xfrm>
          <a:prstGeom prst="rect">
            <a:avLst/>
          </a:prstGeom>
          <a:noFill/>
        </p:spPr>
        <p:txBody>
          <a:bodyPr wrap="square" rtlCol="0">
            <a:spAutoFit/>
          </a:bodyPr>
          <a:lstStyle/>
          <a:p>
            <a:pPr algn="ctr"/>
            <a:r>
              <a:rPr lang="es-AR" sz="2000" b="1" dirty="0" smtClean="0"/>
              <a:t>PARAMETROS VIGENTES</a:t>
            </a:r>
            <a:endParaRPr lang="es-AR" sz="2000" b="1" dirty="0"/>
          </a:p>
        </p:txBody>
      </p:sp>
      <p:graphicFrame>
        <p:nvGraphicFramePr>
          <p:cNvPr id="4" name="3 Tabla"/>
          <p:cNvGraphicFramePr>
            <a:graphicFrameLocks noGrp="1"/>
          </p:cNvGraphicFramePr>
          <p:nvPr/>
        </p:nvGraphicFramePr>
        <p:xfrm>
          <a:off x="156754" y="509451"/>
          <a:ext cx="11760918" cy="5926427"/>
        </p:xfrm>
        <a:graphic>
          <a:graphicData uri="http://schemas.openxmlformats.org/drawingml/2006/table">
            <a:tbl>
              <a:tblPr/>
              <a:tblGrid>
                <a:gridCol w="705395"/>
                <a:gridCol w="1103977"/>
                <a:gridCol w="904686"/>
                <a:gridCol w="904686"/>
                <a:gridCol w="904686"/>
                <a:gridCol w="904686"/>
                <a:gridCol w="904686"/>
                <a:gridCol w="904686"/>
                <a:gridCol w="809232"/>
                <a:gridCol w="1000140"/>
                <a:gridCol w="904686"/>
                <a:gridCol w="904686"/>
                <a:gridCol w="904686"/>
              </a:tblGrid>
              <a:tr h="325432">
                <a:tc rowSpan="2">
                  <a:txBody>
                    <a:bodyPr/>
                    <a:lstStyle/>
                    <a:p>
                      <a:pPr algn="ctr" fontAlgn="ctr"/>
                      <a:r>
                        <a:rPr lang="es-AR" sz="1200" b="0" i="0" u="none" strike="noStrike" dirty="0" err="1">
                          <a:solidFill>
                            <a:schemeClr val="accent4">
                              <a:lumMod val="75000"/>
                            </a:schemeClr>
                          </a:solidFill>
                          <a:latin typeface="Inherit"/>
                        </a:rPr>
                        <a:t>Categ</a:t>
                      </a:r>
                      <a:r>
                        <a:rPr lang="es-AR" sz="1200" b="0" i="0" u="none" strike="noStrike" dirty="0">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rowSpan="2">
                  <a:txBody>
                    <a:bodyPr/>
                    <a:lstStyle/>
                    <a:p>
                      <a:pPr algn="ctr" fontAlgn="ctr"/>
                      <a:r>
                        <a:rPr lang="es-AR" sz="1200" b="0" i="0" u="none" strike="noStrike">
                          <a:solidFill>
                            <a:schemeClr val="accent4">
                              <a:lumMod val="75000"/>
                            </a:schemeClr>
                          </a:solidFill>
                          <a:latin typeface="Inherit"/>
                        </a:rPr>
                        <a:t>Ingresos Brutos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rowSpan="2">
                  <a:txBody>
                    <a:bodyPr/>
                    <a:lstStyle/>
                    <a:p>
                      <a:pPr algn="ctr" fontAlgn="ctr"/>
                      <a:r>
                        <a:rPr lang="es-AR" sz="1200" b="0" i="0" u="none" strike="noStrike">
                          <a:solidFill>
                            <a:schemeClr val="accent4">
                              <a:lumMod val="75000"/>
                            </a:schemeClr>
                          </a:solidFill>
                          <a:latin typeface="Inherit"/>
                        </a:rPr>
                        <a:t>Actividad</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rowSpan="2">
                  <a:txBody>
                    <a:bodyPr/>
                    <a:lstStyle/>
                    <a:p>
                      <a:pPr algn="ctr" fontAlgn="ctr"/>
                      <a:r>
                        <a:rPr lang="es-AR" sz="1200" b="0" i="0" u="none" strike="noStrike">
                          <a:solidFill>
                            <a:schemeClr val="accent4">
                              <a:lumMod val="75000"/>
                            </a:schemeClr>
                          </a:solidFill>
                          <a:latin typeface="Inherit"/>
                        </a:rPr>
                        <a:t>Cantidad Mínima de Empleados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Sup. Afectada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a:noFill/>
                    </a:lnB>
                    <a:solidFill>
                      <a:srgbClr val="71C6E1"/>
                    </a:solidFill>
                  </a:tcPr>
                </a:tc>
                <a:tc rowSpan="2">
                  <a:txBody>
                    <a:bodyPr/>
                    <a:lstStyle/>
                    <a:p>
                      <a:pPr algn="ctr" fontAlgn="ctr"/>
                      <a:r>
                        <a:rPr lang="es-AR" sz="1200" b="0" i="0" u="none" strike="noStrike">
                          <a:solidFill>
                            <a:schemeClr val="accent4">
                              <a:lumMod val="75000"/>
                            </a:schemeClr>
                          </a:solidFill>
                          <a:latin typeface="Inherit"/>
                        </a:rPr>
                        <a:t>Energía Eléctrica Consumida Anualmente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rowSpan="2">
                  <a:txBody>
                    <a:bodyPr/>
                    <a:lstStyle/>
                    <a:p>
                      <a:pPr algn="ctr" fontAlgn="ctr"/>
                      <a:r>
                        <a:rPr lang="es-AR" sz="1200" b="0" i="0" u="none" strike="noStrike">
                          <a:solidFill>
                            <a:schemeClr val="accent4">
                              <a:lumMod val="75000"/>
                            </a:schemeClr>
                          </a:solidFill>
                          <a:latin typeface="Inherit"/>
                        </a:rPr>
                        <a:t>Alquileres Devengados Anualmente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gridSpan="2">
                  <a:txBody>
                    <a:bodyPr/>
                    <a:lstStyle/>
                    <a:p>
                      <a:pPr algn="ctr" fontAlgn="ctr"/>
                      <a:r>
                        <a:rPr lang="es-AR" sz="1200" b="0" i="0" u="none" strike="noStrike">
                          <a:solidFill>
                            <a:schemeClr val="accent4">
                              <a:lumMod val="75000"/>
                            </a:schemeClr>
                          </a:solidFill>
                          <a:latin typeface="Inherit"/>
                        </a:rPr>
                        <a:t>Impuesto Integrado (**)</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hMerge="1">
                  <a:txBody>
                    <a:bodyPr/>
                    <a:lstStyle/>
                    <a:p>
                      <a:endParaRPr lang="es-AR"/>
                    </a:p>
                  </a:txBody>
                  <a:tcPr/>
                </a:tc>
                <a:tc>
                  <a:txBody>
                    <a:bodyPr/>
                    <a:lstStyle/>
                    <a:p>
                      <a:pPr algn="ctr" fontAlgn="ctr"/>
                      <a:r>
                        <a:rPr lang="es-AR" sz="1200" b="0" i="0" u="none" strike="noStrike">
                          <a:solidFill>
                            <a:schemeClr val="accent4">
                              <a:lumMod val="75000"/>
                            </a:schemeClr>
                          </a:solidFill>
                          <a:latin typeface="Inherit"/>
                        </a:rPr>
                        <a:t>Aportes al SIPA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a:noFill/>
                    </a:lnB>
                    <a:solidFill>
                      <a:srgbClr val="71C6E1"/>
                    </a:solidFill>
                  </a:tcPr>
                </a:tc>
                <a:tc>
                  <a:txBody>
                    <a:bodyPr/>
                    <a:lstStyle/>
                    <a:p>
                      <a:pPr algn="ctr" fontAlgn="ctr"/>
                      <a:r>
                        <a:rPr lang="es-AR" sz="1200" b="0" i="0" u="none" strike="noStrike">
                          <a:solidFill>
                            <a:schemeClr val="accent4">
                              <a:lumMod val="75000"/>
                            </a:schemeClr>
                          </a:solidFill>
                          <a:latin typeface="Inherit"/>
                        </a:rPr>
                        <a:t>Aportes Obra Social</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a:noFill/>
                    </a:lnB>
                    <a:solidFill>
                      <a:srgbClr val="71C6E1"/>
                    </a:solidFill>
                  </a:tcPr>
                </a:tc>
                <a:tc gridSpan="2">
                  <a:txBody>
                    <a:bodyPr/>
                    <a:lstStyle/>
                    <a:p>
                      <a:pPr algn="ctr" fontAlgn="ctr"/>
                      <a:r>
                        <a:rPr lang="es-AR" sz="1200" b="0" i="0" u="none" strike="noStrike">
                          <a:solidFill>
                            <a:schemeClr val="accent4">
                              <a:lumMod val="75000"/>
                            </a:schemeClr>
                          </a:solidFill>
                          <a:latin typeface="Inherit"/>
                        </a:rPr>
                        <a:t>Total</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hMerge="1">
                  <a:txBody>
                    <a:bodyPr/>
                    <a:lstStyle/>
                    <a:p>
                      <a:endParaRPr lang="es-AR"/>
                    </a:p>
                  </a:txBody>
                  <a:tcPr/>
                </a:tc>
              </a:tr>
              <a:tr h="1013020">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a:noFill/>
                    </a:lnT>
                    <a:lnB w="12700" cap="flat" cmpd="sng" algn="ctr">
                      <a:solidFill>
                        <a:srgbClr val="CCCCCC"/>
                      </a:solidFill>
                      <a:prstDash val="solid"/>
                      <a:round/>
                      <a:headEnd type="none" w="med" len="med"/>
                      <a:tailEnd type="none" w="med" len="med"/>
                    </a:lnB>
                    <a:solidFill>
                      <a:srgbClr val="71C6E1"/>
                    </a:solidFill>
                  </a:tcPr>
                </a:tc>
                <a:tc vMerge="1">
                  <a:txBody>
                    <a:bodyPr/>
                    <a:lstStyle/>
                    <a:p>
                      <a:endParaRPr lang="es-AR"/>
                    </a:p>
                  </a:txBody>
                  <a:tcPr/>
                </a:tc>
                <a:tc vMerge="1">
                  <a:txBody>
                    <a:bodyPr/>
                    <a:lstStyle/>
                    <a:p>
                      <a:endParaRPr lang="es-AR"/>
                    </a:p>
                  </a:txBody>
                  <a:tcPr/>
                </a:tc>
                <a:tc>
                  <a:txBody>
                    <a:bodyPr/>
                    <a:lstStyle/>
                    <a:p>
                      <a:pPr algn="ctr" fontAlgn="ctr"/>
                      <a:r>
                        <a:rPr lang="es-AR" sz="1200" b="0" i="0" u="none" strike="noStrike">
                          <a:solidFill>
                            <a:schemeClr val="accent4">
                              <a:lumMod val="75000"/>
                            </a:schemeClr>
                          </a:solidFill>
                          <a:latin typeface="Inherit"/>
                        </a:rPr>
                        <a:t>Locaciones y/o Prestaciones de Servicios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Venta de Cosas Muebles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a:noFill/>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a:noFill/>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Locaciones y/o prestaciones de servicios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c>
                  <a:txBody>
                    <a:bodyPr/>
                    <a:lstStyle/>
                    <a:p>
                      <a:pPr algn="ctr" fontAlgn="ctr"/>
                      <a:r>
                        <a:rPr lang="es-AR" sz="1200" b="0" i="0" u="none" strike="noStrike">
                          <a:solidFill>
                            <a:schemeClr val="accent4">
                              <a:lumMod val="75000"/>
                            </a:schemeClr>
                          </a:solidFill>
                          <a:latin typeface="Inherit"/>
                        </a:rPr>
                        <a:t>Venta de Cosas Muebles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71C6E1"/>
                    </a:solidFill>
                  </a:tcPr>
                </a:tc>
              </a:tr>
              <a:tr h="412712">
                <a:tc>
                  <a:txBody>
                    <a:bodyPr/>
                    <a:lstStyle/>
                    <a:p>
                      <a:pPr algn="ctr" fontAlgn="ctr"/>
                      <a:r>
                        <a:rPr lang="es-AR" sz="1200" b="0" i="0" u="none" strike="noStrike">
                          <a:solidFill>
                            <a:schemeClr val="accent4">
                              <a:lumMod val="75000"/>
                            </a:schemeClr>
                          </a:solidFill>
                          <a:latin typeface="Inherit"/>
                        </a:rPr>
                        <a:t>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$ 84.000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dirty="0">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30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3.330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$ 31.500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gridSpan="2">
                  <a:txBody>
                    <a:bodyPr/>
                    <a:lstStyle/>
                    <a:p>
                      <a:pPr algn="ctr" fontAlgn="ctr"/>
                      <a:r>
                        <a:rPr lang="es-AR" sz="1200" b="0" i="0" u="none" strike="noStrike">
                          <a:solidFill>
                            <a:schemeClr val="accent4">
                              <a:lumMod val="75000"/>
                            </a:schemeClr>
                          </a:solidFill>
                          <a:latin typeface="Inherit"/>
                        </a:rPr>
                        <a:t>$ 68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hMerge="1">
                  <a:txBody>
                    <a:bodyPr/>
                    <a:lstStyle/>
                    <a:p>
                      <a:endParaRPr lang="es-AR"/>
                    </a:p>
                  </a:txBody>
                  <a:tcPr/>
                </a:tc>
                <a:tc>
                  <a:txBody>
                    <a:bodyPr/>
                    <a:lstStyle/>
                    <a:p>
                      <a:pPr algn="ctr" fontAlgn="ctr"/>
                      <a:r>
                        <a:rPr lang="es-AR" sz="1200" b="0" i="0" u="none" strike="noStrike">
                          <a:solidFill>
                            <a:schemeClr val="accent4">
                              <a:lumMod val="75000"/>
                            </a:schemeClr>
                          </a:solidFill>
                          <a:latin typeface="Inherit"/>
                        </a:rPr>
                        <a:t>$ 300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$ 787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$ 787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B</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$ 126.000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45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5.000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$ 31.500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gridSpan="2">
                  <a:txBody>
                    <a:bodyPr/>
                    <a:lstStyle/>
                    <a:p>
                      <a:pPr algn="ctr" fontAlgn="ctr"/>
                      <a:r>
                        <a:rPr lang="es-AR" sz="1200" b="0" i="0" u="none" strike="noStrike">
                          <a:solidFill>
                            <a:schemeClr val="accent4">
                              <a:lumMod val="75000"/>
                            </a:schemeClr>
                          </a:solidFill>
                          <a:latin typeface="Inherit"/>
                        </a:rPr>
                        <a:t>$ 131</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hMerge="1">
                  <a:txBody>
                    <a:bodyPr/>
                    <a:lstStyle/>
                    <a:p>
                      <a:endParaRPr lang="es-AR"/>
                    </a:p>
                  </a:txBody>
                  <a:tcPr/>
                </a:tc>
                <a:tc>
                  <a:txBody>
                    <a:bodyPr/>
                    <a:lstStyle/>
                    <a:p>
                      <a:pPr algn="ctr" fontAlgn="ctr"/>
                      <a:r>
                        <a:rPr lang="es-AR" sz="1200" b="0" i="0" u="none" strike="noStrike">
                          <a:solidFill>
                            <a:schemeClr val="accent4">
                              <a:lumMod val="75000"/>
                            </a:schemeClr>
                          </a:solidFill>
                          <a:latin typeface="Inherit"/>
                        </a:rPr>
                        <a:t>$ 330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$ 880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$ 880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C</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dirty="0">
                          <a:solidFill>
                            <a:schemeClr val="accent4">
                              <a:lumMod val="75000"/>
                            </a:schemeClr>
                          </a:solidFill>
                          <a:latin typeface="Inherit"/>
                        </a:rPr>
                        <a:t>Hasta $ 168.000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60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6.700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$ 63.000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$ 224</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$ 207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$ 363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$ 1.006</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$ 989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D</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$ 252.000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85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10.000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$ 63.000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$ 368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$ 340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$399,30*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$ 1.186,30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$ 1.158,30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$ 336.000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110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13.000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$ 78.500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$ 700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$ 543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$439,23*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$ 1.558,23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$ 1.401,23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F</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$ 420.000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dirty="0">
                          <a:solidFill>
                            <a:schemeClr val="accent4">
                              <a:lumMod val="75000"/>
                            </a:schemeClr>
                          </a:solidFill>
                          <a:latin typeface="Inherit"/>
                        </a:rPr>
                        <a:t>Hasta 150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16.500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$ 78.750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$ 963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$ 709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$483,15*</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$ 1.865,15</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$ 1.611,15</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G</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$ 504.000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$ 94.500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$ 1.225</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$ 884</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$531,47*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$ 2.175,47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$ 1.834,47</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H</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$ 700.000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excluida</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requiere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$ 126.000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$ 2.800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$ 2.170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$584,61*</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$ 3.803,61</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$ 3.173,61</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I</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$ 822.500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Venta de Bs. Muebles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1</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$ 126.000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aplicable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$ 3.500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$643,08*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$ 4.562,08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J</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$ 945.000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Venta de Bs. Muebles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$ 126.000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aplicable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$ 4.113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$707,38*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$ 5.239,38</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412712">
                <a:tc>
                  <a:txBody>
                    <a:bodyPr/>
                    <a:lstStyle/>
                    <a:p>
                      <a:pPr algn="ctr" fontAlgn="ctr"/>
                      <a:r>
                        <a:rPr lang="es-AR" sz="1200" b="0" i="0" u="none" strike="noStrike">
                          <a:solidFill>
                            <a:schemeClr val="accent4">
                              <a:lumMod val="75000"/>
                            </a:schemeClr>
                          </a:solidFill>
                          <a:latin typeface="Inherit"/>
                        </a:rPr>
                        <a:t>K</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$ 1.050.000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Venta de Bs. Muebles</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3</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 m2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20.000 KW</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Hasta $ 126.000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No aplicable</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$ 4.725</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$778,12*</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$ 419</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a:solidFill>
                            <a:schemeClr val="accent4">
                              <a:lumMod val="75000"/>
                            </a:schemeClr>
                          </a:solidFill>
                          <a:latin typeface="Inherit"/>
                        </a:rPr>
                        <a:t>-</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s-AR" sz="1200" b="0" i="0" u="none" strike="noStrike" dirty="0">
                          <a:solidFill>
                            <a:schemeClr val="accent4">
                              <a:lumMod val="75000"/>
                            </a:schemeClr>
                          </a:solidFill>
                          <a:latin typeface="Inherit"/>
                        </a:rPr>
                        <a:t>$ 5.922,10</a:t>
                      </a:r>
                    </a:p>
                  </a:txBody>
                  <a:tcPr marL="7815" marR="7815" marT="781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Tree>
    <p:extLst>
      <p:ext uri="{BB962C8B-B14F-4D97-AF65-F5344CB8AC3E}">
        <p14:creationId xmlns="" xmlns:p14="http://schemas.microsoft.com/office/powerpoint/2010/main" val="2067985510"/>
      </p:ext>
    </p:extLst>
  </p:cSld>
  <p:clrMapOvr>
    <a:masterClrMapping/>
  </p:clrMapOvr>
  <p:transition spd="med">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771335" y="182880"/>
            <a:ext cx="7582487" cy="523220"/>
          </a:xfrm>
          <a:prstGeom prst="rect">
            <a:avLst/>
          </a:prstGeom>
          <a:noFill/>
        </p:spPr>
        <p:txBody>
          <a:bodyPr wrap="square" rtlCol="0">
            <a:spAutoFit/>
          </a:bodyPr>
          <a:lstStyle/>
          <a:p>
            <a:r>
              <a:rPr lang="es-AR" sz="2800" b="1" dirty="0" smtClean="0"/>
              <a:t>¿Por qué el monotributo está desactualizado?</a:t>
            </a:r>
            <a:endParaRPr lang="es-AR" sz="2800" b="1" dirty="0"/>
          </a:p>
        </p:txBody>
      </p:sp>
      <p:graphicFrame>
        <p:nvGraphicFramePr>
          <p:cNvPr id="6" name="5 Tabla"/>
          <p:cNvGraphicFramePr>
            <a:graphicFrameLocks noGrp="1"/>
          </p:cNvGraphicFramePr>
          <p:nvPr/>
        </p:nvGraphicFramePr>
        <p:xfrm>
          <a:off x="1449978" y="731519"/>
          <a:ext cx="9078685" cy="5642147"/>
        </p:xfrm>
        <a:graphic>
          <a:graphicData uri="http://schemas.openxmlformats.org/drawingml/2006/table">
            <a:tbl>
              <a:tblPr/>
              <a:tblGrid>
                <a:gridCol w="2687674"/>
                <a:gridCol w="2227751"/>
                <a:gridCol w="2170261"/>
                <a:gridCol w="1992999"/>
              </a:tblGrid>
              <a:tr h="163598">
                <a:tc>
                  <a:txBody>
                    <a:bodyPr/>
                    <a:lstStyle/>
                    <a:p>
                      <a:pPr algn="ctr" rtl="0" fontAlgn="b"/>
                      <a:r>
                        <a:rPr lang="es-AR" sz="1600" b="1" i="0" u="none" strike="noStrike" dirty="0">
                          <a:solidFill>
                            <a:srgbClr val="000000"/>
                          </a:solidFill>
                          <a:latin typeface="Calibri"/>
                        </a:rPr>
                        <a:t>JUAN PEREZ </a:t>
                      </a:r>
                      <a:r>
                        <a:rPr lang="es-AR" sz="1600" b="1" i="0" u="none" strike="noStrike" dirty="0">
                          <a:solidFill>
                            <a:srgbClr val="FF0000"/>
                          </a:solidFill>
                          <a:latin typeface="Calibri"/>
                        </a:rPr>
                        <a:t> </a:t>
                      </a:r>
                      <a:endParaRPr lang="es-AR" sz="16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INGRESOS ANUALES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DESCRIPCION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40049">
                <a:tc>
                  <a:txBody>
                    <a:bodyPr/>
                    <a:lstStyle/>
                    <a:p>
                      <a:pPr algn="ctr" rtl="0" fontAlgn="b"/>
                      <a:r>
                        <a:rPr lang="es-AR" sz="1600" b="0" i="0" u="none" strike="noStrike">
                          <a:solidFill>
                            <a:srgbClr val="000000"/>
                          </a:solidFill>
                          <a:latin typeface="Calibri"/>
                        </a:rPr>
                        <a:t> </a:t>
                      </a:r>
                      <a:r>
                        <a:rPr lang="es-AR" sz="1600" b="1" i="0" u="none" strike="noStrike">
                          <a:solidFill>
                            <a:srgbClr val="000000"/>
                          </a:solidFill>
                          <a:latin typeface="Calibri"/>
                        </a:rPr>
                        <a:t> </a:t>
                      </a:r>
                      <a:endParaRPr lang="es-AR" sz="1600" b="0"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1.049.999,99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REVENTA DE BEBIDAS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291470">
                <a:tc>
                  <a:txBody>
                    <a:bodyPr/>
                    <a:lstStyle/>
                    <a:p>
                      <a:pPr algn="ctr" rtl="0" fontAlgn="b"/>
                      <a:r>
                        <a:rPr lang="es-AR" sz="1600" b="1" i="0" u="none" strike="noStrike">
                          <a:solidFill>
                            <a:srgbClr val="000000"/>
                          </a:solidFill>
                          <a:latin typeface="Calibri"/>
                        </a:rPr>
                        <a:t>EROGACIONES ANUALES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437206">
                <a:tc>
                  <a:txBody>
                    <a:bodyPr/>
                    <a:lstStyle/>
                    <a:p>
                      <a:pPr algn="ctr" rtl="0" fontAlgn="b"/>
                      <a:r>
                        <a:rPr lang="es-AR" sz="1600" b="1" i="0" u="none" strike="noStrike">
                          <a:solidFill>
                            <a:srgbClr val="000000"/>
                          </a:solidFill>
                          <a:latin typeface="Calibri"/>
                        </a:rPr>
                        <a:t>EMPLEADO A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dirty="0">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104.000,00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a:solidFill>
                            <a:srgbClr val="000000"/>
                          </a:solidFill>
                          <a:latin typeface="Calibri"/>
                        </a:rPr>
                        <a:t>13 SUELDOS $8000 BRUTOS</a:t>
                      </a:r>
                      <a:r>
                        <a:rPr lang="es-AR" sz="1600" b="1" i="0" u="none" strike="noStrike" dirty="0">
                          <a:solidFill>
                            <a:srgbClr val="FF0000"/>
                          </a:solidFill>
                          <a:latin typeface="Calibri"/>
                        </a:rPr>
                        <a:t> </a:t>
                      </a:r>
                      <a:endParaRPr lang="es-AR" sz="16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449350">
                <a:tc>
                  <a:txBody>
                    <a:bodyPr/>
                    <a:lstStyle/>
                    <a:p>
                      <a:pPr algn="ctr" rtl="0" fontAlgn="b"/>
                      <a:r>
                        <a:rPr lang="es-AR" sz="1600" b="1" i="0" u="none" strike="noStrike">
                          <a:solidFill>
                            <a:srgbClr val="000000"/>
                          </a:solidFill>
                          <a:latin typeface="Calibri"/>
                        </a:rPr>
                        <a:t>EMPLEADO B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104.000,00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13 SUELDOS $8000 BRUTOS</a:t>
                      </a:r>
                      <a:r>
                        <a:rPr lang="es-AR" sz="1600" b="1" i="0" u="none" strike="noStrike">
                          <a:solidFill>
                            <a:srgbClr val="FF0000"/>
                          </a:solidFill>
                          <a:latin typeface="Calibri"/>
                        </a:rPr>
                        <a:t> </a:t>
                      </a:r>
                      <a:endParaRPr lang="es-AR" sz="16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473640">
                <a:tc>
                  <a:txBody>
                    <a:bodyPr/>
                    <a:lstStyle/>
                    <a:p>
                      <a:pPr algn="ctr" rtl="0" fontAlgn="b"/>
                      <a:r>
                        <a:rPr lang="es-AR" sz="1600" b="1" i="0" u="none" strike="noStrike">
                          <a:solidFill>
                            <a:srgbClr val="000000"/>
                          </a:solidFill>
                          <a:latin typeface="Calibri"/>
                        </a:rPr>
                        <a:t>EMPLEADO C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dirty="0">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104.000,00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13 SUELDOS $8000 BRUTOS</a:t>
                      </a:r>
                      <a:r>
                        <a:rPr lang="es-AR" sz="1600" b="1" i="0" u="none" strike="noStrike">
                          <a:solidFill>
                            <a:srgbClr val="FF0000"/>
                          </a:solidFill>
                          <a:latin typeface="Calibri"/>
                        </a:rPr>
                        <a:t> </a:t>
                      </a:r>
                      <a:endParaRPr lang="es-AR" sz="16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88627">
                <a:tc>
                  <a:txBody>
                    <a:bodyPr/>
                    <a:lstStyle/>
                    <a:p>
                      <a:pPr algn="ctr" rtl="0" fontAlgn="b"/>
                      <a:r>
                        <a:rPr lang="es-AR" sz="1600" b="1" i="0" u="none" strike="noStrike">
                          <a:solidFill>
                            <a:srgbClr val="000000"/>
                          </a:solidFill>
                          <a:latin typeface="Calibri"/>
                        </a:rPr>
                        <a:t>CONTRIBUCIONES SS y OS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71.760,00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23% *3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52193">
                <a:tc>
                  <a:txBody>
                    <a:bodyPr/>
                    <a:lstStyle/>
                    <a:p>
                      <a:pPr algn="ctr" rtl="0" fontAlgn="b"/>
                      <a:r>
                        <a:rPr lang="es-AR" sz="1600" b="1" i="0" u="none" strike="noStrike">
                          <a:solidFill>
                            <a:srgbClr val="000000"/>
                          </a:solidFill>
                          <a:latin typeface="Calibri"/>
                        </a:rPr>
                        <a:t>ART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smtClean="0">
                          <a:solidFill>
                            <a:srgbClr val="000000"/>
                          </a:solidFill>
                          <a:latin typeface="Calibri"/>
                        </a:rPr>
                        <a:t>6.240,00</a:t>
                      </a:r>
                      <a:endParaRPr lang="es-AR" sz="16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a:solidFill>
                            <a:srgbClr val="000000"/>
                          </a:solidFill>
                          <a:latin typeface="Calibri"/>
                        </a:rPr>
                        <a:t>2% DE </a:t>
                      </a:r>
                      <a:r>
                        <a:rPr lang="es-AR" sz="1600" b="1" i="0" u="none" strike="noStrike" dirty="0" smtClean="0">
                          <a:solidFill>
                            <a:srgbClr val="000000"/>
                          </a:solidFill>
                          <a:latin typeface="Calibri"/>
                        </a:rPr>
                        <a:t>104.000*3</a:t>
                      </a:r>
                      <a:r>
                        <a:rPr lang="es-AR" sz="1600" b="1" i="0" u="none" strike="noStrike" dirty="0" smtClean="0">
                          <a:solidFill>
                            <a:srgbClr val="FF0000"/>
                          </a:solidFill>
                          <a:latin typeface="Calibri"/>
                        </a:rPr>
                        <a:t> </a:t>
                      </a:r>
                      <a:endParaRPr lang="es-AR" sz="1600" b="1" i="0" u="none" strike="noStrike" dirty="0">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64338">
                <a:tc>
                  <a:txBody>
                    <a:bodyPr/>
                    <a:lstStyle/>
                    <a:p>
                      <a:pPr algn="ctr" rtl="0" fontAlgn="b"/>
                      <a:r>
                        <a:rPr lang="es-AR" sz="1600" b="1" i="0" u="none" strike="noStrike">
                          <a:solidFill>
                            <a:srgbClr val="000000"/>
                          </a:solidFill>
                          <a:latin typeface="Calibri"/>
                        </a:rPr>
                        <a:t>HONORARIOS CONTADOR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18.000,00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1500*12</a:t>
                      </a:r>
                      <a:r>
                        <a:rPr lang="es-AR" sz="1600" b="1" i="0" u="none" strike="noStrike">
                          <a:solidFill>
                            <a:srgbClr val="FF0000"/>
                          </a:solidFill>
                          <a:latin typeface="Calibri"/>
                        </a:rPr>
                        <a:t> </a:t>
                      </a:r>
                      <a:endParaRPr lang="es-AR" sz="16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40049">
                <a:tc>
                  <a:txBody>
                    <a:bodyPr/>
                    <a:lstStyle/>
                    <a:p>
                      <a:pPr algn="ctr" rtl="0" fontAlgn="b"/>
                      <a:r>
                        <a:rPr lang="es-AR" sz="1600" b="1" i="0" u="none" strike="noStrike">
                          <a:solidFill>
                            <a:srgbClr val="000000"/>
                          </a:solidFill>
                          <a:latin typeface="Calibri"/>
                        </a:rPr>
                        <a:t>CMV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525.000,00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MARGEN DEL 50%</a:t>
                      </a:r>
                      <a:r>
                        <a:rPr lang="es-AR" sz="1600" b="1" i="0" u="none" strike="noStrike">
                          <a:solidFill>
                            <a:srgbClr val="FF0000"/>
                          </a:solidFill>
                          <a:latin typeface="Calibri"/>
                        </a:rPr>
                        <a:t> </a:t>
                      </a:r>
                      <a:endParaRPr lang="es-AR" sz="1600" b="1" i="0" u="none" strike="noStrike">
                        <a:solidFill>
                          <a:srgbClr val="000000"/>
                        </a:solidFill>
                        <a:latin typeface="Calibri"/>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473640">
                <a:tc>
                  <a:txBody>
                    <a:bodyPr/>
                    <a:lstStyle/>
                    <a:p>
                      <a:pPr algn="ctr" rtl="0" fontAlgn="b"/>
                      <a:r>
                        <a:rPr lang="es-AR" sz="1600" b="1" i="0" u="none" strike="noStrike">
                          <a:solidFill>
                            <a:srgbClr val="000000"/>
                          </a:solidFill>
                          <a:latin typeface="Calibri"/>
                        </a:rPr>
                        <a:t>ALQUILERES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ctr"/>
                      <a:r>
                        <a:rPr lang="es-AR" sz="1600" b="1" i="0" u="none" strike="noStrike">
                          <a:solidFill>
                            <a:srgbClr val="000000"/>
                          </a:solidFill>
                          <a:latin typeface="Calibri"/>
                        </a:rPr>
                        <a:t>126.000,00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FF0000"/>
                          </a:solidFill>
                          <a:latin typeface="Calibri"/>
                        </a:rPr>
                        <a:t>PERMITIDO POR CATEGORIA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618850">
                <a:tc>
                  <a:txBody>
                    <a:bodyPr/>
                    <a:lstStyle/>
                    <a:p>
                      <a:pPr algn="ctr" rtl="0" fontAlgn="b"/>
                      <a:r>
                        <a:rPr lang="es-AR" sz="1600" b="1" i="0" u="none" strike="noStrike">
                          <a:solidFill>
                            <a:srgbClr val="000000"/>
                          </a:solidFill>
                          <a:latin typeface="Calibri"/>
                        </a:rPr>
                        <a:t>SERVICIOS BASICOS (LUZ, GAS, TELEFONO)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24.000,00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2000*12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52193">
                <a:tc>
                  <a:txBody>
                    <a:bodyPr/>
                    <a:lstStyle/>
                    <a:p>
                      <a:pPr algn="ctr" rtl="0" fontAlgn="b"/>
                      <a:r>
                        <a:rPr lang="es-AR" sz="1600" b="1" i="0" u="none" strike="noStrike">
                          <a:solidFill>
                            <a:srgbClr val="000000"/>
                          </a:solidFill>
                          <a:latin typeface="Calibri"/>
                        </a:rPr>
                        <a:t>MONOTRIBUTO MENSUAL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fontAlgn="b"/>
                      <a:r>
                        <a:rPr lang="es-AR" sz="1600" b="0" i="0" u="none" strike="noStrike">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a:solidFill>
                            <a:srgbClr val="000000"/>
                          </a:solidFill>
                          <a:latin typeface="Calibri"/>
                        </a:rPr>
                        <a:t>71.065,44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a:solidFill>
                            <a:srgbClr val="000000"/>
                          </a:solidFill>
                          <a:latin typeface="Calibri"/>
                        </a:rPr>
                        <a:t>5922,22*12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r h="352193">
                <a:tc>
                  <a:txBody>
                    <a:bodyPr/>
                    <a:lstStyle/>
                    <a:p>
                      <a:pPr algn="ctr" rtl="0" fontAlgn="b"/>
                      <a:r>
                        <a:rPr lang="es-AR" sz="1600" b="1" i="0" u="none" strike="noStrike">
                          <a:solidFill>
                            <a:srgbClr val="000000"/>
                          </a:solidFill>
                          <a:latin typeface="Calibri"/>
                        </a:rPr>
                        <a:t>TOTAL ESTADO DE RESULTADOS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0" i="0" u="none" strike="noStrike" dirty="0">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a:solidFill>
                            <a:srgbClr val="000000"/>
                          </a:solidFill>
                          <a:latin typeface="Calibri"/>
                        </a:rPr>
                        <a:t>-103.675,45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c>
                  <a:txBody>
                    <a:bodyPr/>
                    <a:lstStyle/>
                    <a:p>
                      <a:pPr algn="ctr" rtl="0" fontAlgn="b"/>
                      <a:r>
                        <a:rPr lang="es-AR" sz="1600" b="1" i="0" u="none" strike="noStrike" dirty="0">
                          <a:solidFill>
                            <a:srgbClr val="000000"/>
                          </a:solidFill>
                          <a:latin typeface="Calibri"/>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circle">
                        <a:fillToRect l="100000" t="100000"/>
                      </a:path>
                      <a:tileRect r="-100000" b="-100000"/>
                    </a:gradFill>
                  </a:tcPr>
                </a:tc>
              </a:tr>
            </a:tbl>
          </a:graphicData>
        </a:graphic>
      </p:graphicFrame>
    </p:spTree>
    <p:extLst>
      <p:ext uri="{BB962C8B-B14F-4D97-AF65-F5344CB8AC3E}">
        <p14:creationId xmlns="" xmlns:p14="http://schemas.microsoft.com/office/powerpoint/2010/main" val="3672581839"/>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31851" y="581827"/>
            <a:ext cx="8342142" cy="461665"/>
          </a:xfrm>
          <a:prstGeom prst="rect">
            <a:avLst/>
          </a:prstGeom>
          <a:solidFill>
            <a:schemeClr val="accent3">
              <a:lumMod val="20000"/>
              <a:lumOff val="80000"/>
            </a:schemeClr>
          </a:solidFill>
        </p:spPr>
        <p:txBody>
          <a:bodyPr wrap="square" rtlCol="0">
            <a:spAutoFit/>
          </a:bodyPr>
          <a:lstStyle/>
          <a:p>
            <a:pPr algn="ctr"/>
            <a:r>
              <a:rPr lang="es-AR" sz="2400" b="1" dirty="0" smtClean="0"/>
              <a:t>CONCLUSIONES DE LA ÚLTIMA CATEGORIA DE MONOTRIBUTO</a:t>
            </a:r>
            <a:endParaRPr lang="es-AR" sz="2400" b="1" dirty="0"/>
          </a:p>
        </p:txBody>
      </p:sp>
      <p:sp>
        <p:nvSpPr>
          <p:cNvPr id="4" name="CuadroTexto 3"/>
          <p:cNvSpPr txBox="1"/>
          <p:nvPr/>
        </p:nvSpPr>
        <p:spPr>
          <a:xfrm>
            <a:off x="590842" y="1519311"/>
            <a:ext cx="10424160" cy="4893647"/>
          </a:xfrm>
          <a:prstGeom prst="rect">
            <a:avLst/>
          </a:prstGeom>
          <a:noFill/>
        </p:spPr>
        <p:txBody>
          <a:bodyPr wrap="square" rtlCol="0">
            <a:spAutoFit/>
          </a:bodyPr>
          <a:lstStyle/>
          <a:p>
            <a:r>
              <a:rPr lang="es-AR" sz="2600" b="1" dirty="0" smtClean="0">
                <a:solidFill>
                  <a:schemeClr val="accent4">
                    <a:lumMod val="75000"/>
                  </a:schemeClr>
                </a:solidFill>
              </a:rPr>
              <a:t>-</a:t>
            </a:r>
            <a:r>
              <a:rPr lang="es-AR" sz="2600" b="1" dirty="0" smtClean="0"/>
              <a:t>La tabla con los parámetros establecidos en el régimen simplificado, está obsoleta en relación a las exigencias que establece. </a:t>
            </a:r>
          </a:p>
          <a:p>
            <a:r>
              <a:rPr lang="es-AR" sz="2600" b="1" dirty="0" smtClean="0">
                <a:solidFill>
                  <a:schemeClr val="accent4">
                    <a:lumMod val="75000"/>
                  </a:schemeClr>
                </a:solidFill>
              </a:rPr>
              <a:t>-</a:t>
            </a:r>
            <a:r>
              <a:rPr lang="es-AR" sz="2600" b="1" dirty="0" smtClean="0"/>
              <a:t>No se tuvo en cuenta el factor “Impuesto provincial” (Ingresos Brutos). Su cálculo sería de un 4% sobre el valor de las ventas.</a:t>
            </a:r>
          </a:p>
          <a:p>
            <a:r>
              <a:rPr lang="es-AR" sz="2600" b="1" dirty="0" smtClean="0">
                <a:solidFill>
                  <a:schemeClr val="accent4">
                    <a:lumMod val="75000"/>
                  </a:schemeClr>
                </a:solidFill>
              </a:rPr>
              <a:t>-</a:t>
            </a:r>
            <a:r>
              <a:rPr lang="es-AR" sz="2600" b="1" dirty="0" smtClean="0"/>
              <a:t>No se tuvo en cuenta el factor “Consumo”, entendiendo que un consumo moderado de una familia “tipo” es de $25.000 mensuales </a:t>
            </a:r>
            <a:r>
              <a:rPr lang="es-AR" sz="2600" b="1" dirty="0" smtClean="0">
                <a:solidFill>
                  <a:schemeClr val="accent4">
                    <a:lumMod val="75000"/>
                  </a:schemeClr>
                </a:solidFill>
              </a:rPr>
              <a:t>($300.000 anuales</a:t>
            </a:r>
            <a:r>
              <a:rPr lang="es-AR" sz="2600" b="1" dirty="0" smtClean="0"/>
              <a:t>). Del ingreso anual estipulado </a:t>
            </a:r>
            <a:r>
              <a:rPr lang="es-AR" sz="2600" b="1" dirty="0" smtClean="0">
                <a:solidFill>
                  <a:schemeClr val="accent4">
                    <a:lumMod val="75000"/>
                  </a:schemeClr>
                </a:solidFill>
              </a:rPr>
              <a:t>($1.049.999,99</a:t>
            </a:r>
            <a:r>
              <a:rPr lang="es-AR" sz="2600" b="1" dirty="0" smtClean="0"/>
              <a:t>) se detrae casi un 28,5% en consumo. </a:t>
            </a:r>
          </a:p>
          <a:p>
            <a:r>
              <a:rPr lang="es-AR" sz="2600" b="1" dirty="0" smtClean="0">
                <a:solidFill>
                  <a:schemeClr val="accent4">
                    <a:lumMod val="75000"/>
                  </a:schemeClr>
                </a:solidFill>
              </a:rPr>
              <a:t>-</a:t>
            </a:r>
            <a:r>
              <a:rPr lang="es-AR" sz="2600" b="1" dirty="0" smtClean="0"/>
              <a:t>No se tuvo en cuenta el factor “contingencia”. Entendiendo que en cualquier proceso comercial, nos encontramos frente a fallas, roturas, pérdidas en relación a las mercaderías adquiridas, producidas. </a:t>
            </a:r>
          </a:p>
        </p:txBody>
      </p:sp>
      <p:sp>
        <p:nvSpPr>
          <p:cNvPr id="6" name="CuadroTexto 6"/>
          <p:cNvSpPr txBox="1"/>
          <p:nvPr/>
        </p:nvSpPr>
        <p:spPr>
          <a:xfrm>
            <a:off x="2997430"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395328361"/>
      </p:ext>
    </p:extLst>
  </p:cSld>
  <p:clrMapOvr>
    <a:masterClrMapping/>
  </p:clrMapOvr>
  <p:transition spd="slow">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073791" y="140677"/>
            <a:ext cx="5416062" cy="584775"/>
          </a:xfrm>
          <a:prstGeom prst="rect">
            <a:avLst/>
          </a:prstGeom>
          <a:noFill/>
        </p:spPr>
        <p:txBody>
          <a:bodyPr wrap="square" rtlCol="0">
            <a:spAutoFit/>
          </a:bodyPr>
          <a:lstStyle/>
          <a:p>
            <a:pPr algn="ctr"/>
            <a:r>
              <a:rPr lang="es-AR" sz="3200" b="1" dirty="0" smtClean="0">
                <a:solidFill>
                  <a:schemeClr val="accent4">
                    <a:lumMod val="75000"/>
                  </a:schemeClr>
                </a:solidFill>
              </a:rPr>
              <a:t>RESPONSABLE</a:t>
            </a:r>
            <a:r>
              <a:rPr lang="es-AR" sz="3200" b="1" dirty="0" smtClean="0">
                <a:solidFill>
                  <a:srgbClr val="FF0000"/>
                </a:solidFill>
              </a:rPr>
              <a:t> </a:t>
            </a:r>
            <a:r>
              <a:rPr lang="es-AR" sz="3200" b="1" dirty="0" smtClean="0">
                <a:solidFill>
                  <a:schemeClr val="accent4">
                    <a:lumMod val="75000"/>
                  </a:schemeClr>
                </a:solidFill>
              </a:rPr>
              <a:t>INSCRIPTO</a:t>
            </a:r>
            <a:endParaRPr lang="es-AR" sz="3200" b="1" dirty="0">
              <a:solidFill>
                <a:schemeClr val="accent4">
                  <a:lumMod val="75000"/>
                </a:schemeClr>
              </a:solidFill>
            </a:endParaRPr>
          </a:p>
        </p:txBody>
      </p:sp>
      <p:sp>
        <p:nvSpPr>
          <p:cNvPr id="6" name="Elipse 5"/>
          <p:cNvSpPr/>
          <p:nvPr/>
        </p:nvSpPr>
        <p:spPr>
          <a:xfrm>
            <a:off x="4459116" y="1700331"/>
            <a:ext cx="2645410" cy="1438496"/>
          </a:xfrm>
          <a:prstGeom prst="ellipse">
            <a:avLst/>
          </a:prstGeom>
          <a:noFill/>
          <a:ln w="254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CuadroTexto 6"/>
          <p:cNvSpPr txBox="1"/>
          <p:nvPr/>
        </p:nvSpPr>
        <p:spPr>
          <a:xfrm>
            <a:off x="1899139" y="725452"/>
            <a:ext cx="7765366" cy="1200329"/>
          </a:xfrm>
          <a:prstGeom prst="rect">
            <a:avLst/>
          </a:prstGeom>
          <a:noFill/>
        </p:spPr>
        <p:txBody>
          <a:bodyPr wrap="square" rtlCol="0">
            <a:spAutoFit/>
          </a:bodyPr>
          <a:lstStyle/>
          <a:p>
            <a:r>
              <a:rPr lang="es-AR" b="1" dirty="0" smtClean="0"/>
              <a:t>“La </a:t>
            </a:r>
            <a:r>
              <a:rPr lang="es-AR" b="1" dirty="0"/>
              <a:t>noción de responsable inscripto se utiliza en Argentina con referencia a la </a:t>
            </a:r>
            <a:r>
              <a:rPr lang="es-AR" b="1" dirty="0" smtClean="0"/>
              <a:t>persona </a:t>
            </a:r>
            <a:r>
              <a:rPr lang="es-AR" b="1" dirty="0"/>
              <a:t>que forma parte del Régimen General impositivo. La figura del responsable inscripto está orientada a los trabajadores autónomos y a los empleadores</a:t>
            </a:r>
            <a:r>
              <a:rPr lang="es-AR" b="1" dirty="0" smtClean="0"/>
              <a:t>.”</a:t>
            </a:r>
            <a:endParaRPr lang="es-AR" dirty="0"/>
          </a:p>
        </p:txBody>
      </p:sp>
      <p:sp>
        <p:nvSpPr>
          <p:cNvPr id="9" name="Flecha cuádruple 8"/>
          <p:cNvSpPr/>
          <p:nvPr/>
        </p:nvSpPr>
        <p:spPr>
          <a:xfrm>
            <a:off x="5365517" y="3599521"/>
            <a:ext cx="914400" cy="604551"/>
          </a:xfrm>
          <a:prstGeom prst="quadArrow">
            <a:avLst/>
          </a:prstGeom>
          <a:solidFill>
            <a:schemeClr val="accent4"/>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solidFill>
                <a:schemeClr val="accent4">
                  <a:lumMod val="75000"/>
                </a:schemeClr>
              </a:solidFill>
            </a:endParaRPr>
          </a:p>
        </p:txBody>
      </p:sp>
      <p:sp>
        <p:nvSpPr>
          <p:cNvPr id="13" name="CuadroTexto 12"/>
          <p:cNvSpPr txBox="1"/>
          <p:nvPr/>
        </p:nvSpPr>
        <p:spPr>
          <a:xfrm>
            <a:off x="2320004" y="3354205"/>
            <a:ext cx="1626903" cy="830997"/>
          </a:xfrm>
          <a:prstGeom prst="rect">
            <a:avLst/>
          </a:prstGeom>
          <a:noFill/>
        </p:spPr>
        <p:txBody>
          <a:bodyPr wrap="square" rtlCol="0">
            <a:spAutoFit/>
          </a:bodyPr>
          <a:lstStyle/>
          <a:p>
            <a:pPr algn="ctr"/>
            <a:r>
              <a:rPr lang="es-AR" sz="1600" b="1" dirty="0" smtClean="0"/>
              <a:t>Está obligado a inscribirse en IVA y IIGG</a:t>
            </a:r>
            <a:endParaRPr lang="es-AR" sz="1600" b="1" dirty="0"/>
          </a:p>
        </p:txBody>
      </p:sp>
      <p:sp>
        <p:nvSpPr>
          <p:cNvPr id="14" name="CuadroTexto 13"/>
          <p:cNvSpPr txBox="1"/>
          <p:nvPr/>
        </p:nvSpPr>
        <p:spPr>
          <a:xfrm>
            <a:off x="4800975" y="2000021"/>
            <a:ext cx="1961692" cy="830997"/>
          </a:xfrm>
          <a:prstGeom prst="rect">
            <a:avLst/>
          </a:prstGeom>
          <a:noFill/>
        </p:spPr>
        <p:txBody>
          <a:bodyPr wrap="square" rtlCol="0">
            <a:spAutoFit/>
          </a:bodyPr>
          <a:lstStyle/>
          <a:p>
            <a:pPr algn="ctr"/>
            <a:r>
              <a:rPr lang="es-AR" sz="1600" b="1" dirty="0" smtClean="0">
                <a:solidFill>
                  <a:schemeClr val="accent4">
                    <a:lumMod val="75000"/>
                  </a:schemeClr>
                </a:solidFill>
              </a:rPr>
              <a:t>No está alcanzado por los parámetros del Monotributo</a:t>
            </a:r>
            <a:endParaRPr lang="es-AR" sz="1600" b="1" dirty="0">
              <a:solidFill>
                <a:schemeClr val="accent4">
                  <a:lumMod val="75000"/>
                </a:schemeClr>
              </a:solidFill>
            </a:endParaRPr>
          </a:p>
        </p:txBody>
      </p:sp>
      <p:sp>
        <p:nvSpPr>
          <p:cNvPr id="15" name="CuadroTexto 14"/>
          <p:cNvSpPr txBox="1"/>
          <p:nvPr/>
        </p:nvSpPr>
        <p:spPr>
          <a:xfrm>
            <a:off x="7801627" y="3231094"/>
            <a:ext cx="1745077" cy="1077218"/>
          </a:xfrm>
          <a:prstGeom prst="rect">
            <a:avLst/>
          </a:prstGeom>
          <a:noFill/>
        </p:spPr>
        <p:txBody>
          <a:bodyPr wrap="square" rtlCol="0">
            <a:spAutoFit/>
          </a:bodyPr>
          <a:lstStyle/>
          <a:p>
            <a:r>
              <a:rPr lang="es-AR" sz="1600" b="1" dirty="0" smtClean="0"/>
              <a:t>El monto del tributo es variable de acuerdo a su facturación</a:t>
            </a:r>
            <a:endParaRPr lang="es-AR" sz="1600" b="1" dirty="0"/>
          </a:p>
        </p:txBody>
      </p:sp>
      <p:sp>
        <p:nvSpPr>
          <p:cNvPr id="16" name="CuadroTexto 15"/>
          <p:cNvSpPr txBox="1"/>
          <p:nvPr/>
        </p:nvSpPr>
        <p:spPr>
          <a:xfrm>
            <a:off x="4438696" y="5045322"/>
            <a:ext cx="2855743" cy="830997"/>
          </a:xfrm>
          <a:prstGeom prst="rect">
            <a:avLst/>
          </a:prstGeom>
          <a:noFill/>
        </p:spPr>
        <p:txBody>
          <a:bodyPr wrap="square" rtlCol="0">
            <a:spAutoFit/>
          </a:bodyPr>
          <a:lstStyle/>
          <a:p>
            <a:pPr algn="ctr"/>
            <a:r>
              <a:rPr lang="es-AR" sz="1600" b="1" dirty="0" smtClean="0">
                <a:solidFill>
                  <a:schemeClr val="accent4">
                    <a:lumMod val="75000"/>
                  </a:schemeClr>
                </a:solidFill>
              </a:rPr>
              <a:t>Mensual y Anualmente debe presentar la DDJJ de IVA e IIGG respectivamente</a:t>
            </a:r>
            <a:endParaRPr lang="es-AR" sz="1600" b="1" dirty="0">
              <a:solidFill>
                <a:schemeClr val="accent4">
                  <a:lumMod val="75000"/>
                </a:schemeClr>
              </a:solidFill>
            </a:endParaRPr>
          </a:p>
        </p:txBody>
      </p:sp>
      <p:sp>
        <p:nvSpPr>
          <p:cNvPr id="17" name="Elipse 16"/>
          <p:cNvSpPr/>
          <p:nvPr/>
        </p:nvSpPr>
        <p:spPr>
          <a:xfrm>
            <a:off x="1810751" y="3028918"/>
            <a:ext cx="2645410" cy="1438496"/>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Elipse 17"/>
          <p:cNvSpPr/>
          <p:nvPr/>
        </p:nvSpPr>
        <p:spPr>
          <a:xfrm>
            <a:off x="7189273" y="3050455"/>
            <a:ext cx="2645410" cy="1438496"/>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9" name="Elipse 18"/>
          <p:cNvSpPr/>
          <p:nvPr/>
        </p:nvSpPr>
        <p:spPr>
          <a:xfrm>
            <a:off x="4500012" y="4664766"/>
            <a:ext cx="2645410" cy="1438496"/>
          </a:xfrm>
          <a:prstGeom prst="ellipse">
            <a:avLst/>
          </a:prstGeom>
          <a:noFill/>
          <a:ln w="254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CuadroTexto 6"/>
          <p:cNvSpPr txBox="1"/>
          <p:nvPr/>
        </p:nvSpPr>
        <p:spPr>
          <a:xfrm>
            <a:off x="2832177"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33939129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43795" y="154744"/>
            <a:ext cx="7357403" cy="461665"/>
          </a:xfrm>
          <a:prstGeom prst="rect">
            <a:avLst/>
          </a:prstGeom>
          <a:noFill/>
        </p:spPr>
        <p:txBody>
          <a:bodyPr wrap="square" rtlCol="0">
            <a:spAutoFit/>
          </a:bodyPr>
          <a:lstStyle/>
          <a:p>
            <a:pPr algn="ctr"/>
            <a:r>
              <a:rPr lang="es-AR" sz="2400" b="1" dirty="0" smtClean="0">
                <a:solidFill>
                  <a:schemeClr val="accent4">
                    <a:lumMod val="75000"/>
                  </a:schemeClr>
                </a:solidFill>
              </a:rPr>
              <a:t>¿Cómo funciona el Impuesto al Valor Agregado?</a:t>
            </a:r>
            <a:endParaRPr lang="es-AR" sz="2400" b="1" dirty="0">
              <a:solidFill>
                <a:schemeClr val="accent4">
                  <a:lumMod val="75000"/>
                </a:schemeClr>
              </a:solidFill>
            </a:endParaRPr>
          </a:p>
        </p:txBody>
      </p:sp>
      <p:sp>
        <p:nvSpPr>
          <p:cNvPr id="3" name="CuadroTexto 2"/>
          <p:cNvSpPr txBox="1"/>
          <p:nvPr/>
        </p:nvSpPr>
        <p:spPr>
          <a:xfrm>
            <a:off x="3108959" y="616409"/>
            <a:ext cx="5627077" cy="1754326"/>
          </a:xfrm>
          <a:prstGeom prst="rect">
            <a:avLst/>
          </a:prstGeom>
          <a:noFill/>
        </p:spPr>
        <p:txBody>
          <a:bodyPr wrap="square" rtlCol="0">
            <a:spAutoFit/>
          </a:bodyPr>
          <a:lstStyle/>
          <a:p>
            <a:pPr algn="ctr"/>
            <a:r>
              <a:rPr lang="es-AR" b="1" dirty="0" smtClean="0"/>
              <a:t>En su nombre, encontramos taxativamente su funcionamiento. El fisco nacional, encargado de su recaudación, va a exigir el impuesto en función del “valor agregado que asignemos en el proceso productivo, prestación de un servicio o simplemente la reventa de un bien”</a:t>
            </a:r>
            <a:endParaRPr lang="es-AR" b="1" dirty="0"/>
          </a:p>
        </p:txBody>
      </p:sp>
      <p:graphicFrame>
        <p:nvGraphicFramePr>
          <p:cNvPr id="4" name="Tabla 3"/>
          <p:cNvGraphicFramePr>
            <a:graphicFrameLocks noGrp="1"/>
          </p:cNvGraphicFramePr>
          <p:nvPr>
            <p:extLst>
              <p:ext uri="{D42A27DB-BD31-4B8C-83A1-F6EECF244321}">
                <p14:modId xmlns="" xmlns:p14="http://schemas.microsoft.com/office/powerpoint/2010/main" val="2659086465"/>
              </p:ext>
            </p:extLst>
          </p:nvPr>
        </p:nvGraphicFramePr>
        <p:xfrm>
          <a:off x="2504046" y="2370735"/>
          <a:ext cx="6836900" cy="2787015"/>
        </p:xfrm>
        <a:graphic>
          <a:graphicData uri="http://schemas.openxmlformats.org/drawingml/2006/table">
            <a:tbl>
              <a:tblPr>
                <a:tableStyleId>{5C22544A-7EE6-4342-B048-85BDC9FD1C3A}</a:tableStyleId>
              </a:tblPr>
              <a:tblGrid>
                <a:gridCol w="987278"/>
                <a:gridCol w="1752418"/>
                <a:gridCol w="987278"/>
                <a:gridCol w="1024301"/>
                <a:gridCol w="987278"/>
                <a:gridCol w="1098347"/>
              </a:tblGrid>
              <a:tr h="244876">
                <a:tc gridSpan="2">
                  <a:txBody>
                    <a:bodyPr/>
                    <a:lstStyle/>
                    <a:p>
                      <a:pPr algn="ctr" fontAlgn="b"/>
                      <a:r>
                        <a:rPr lang="es-AR" sz="1600" b="1" u="none" strike="noStrike" dirty="0">
                          <a:effectLst/>
                        </a:rPr>
                        <a:t>JUAN PEREZ</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COMPRA </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VENTA</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r>
              <a:tr h="244876">
                <a:tc gridSpan="2">
                  <a:txBody>
                    <a:bodyPr/>
                    <a:lstStyle/>
                    <a:p>
                      <a:pPr algn="ctr" fontAlgn="b"/>
                      <a:r>
                        <a:rPr lang="es-AR" sz="1600" b="1" u="none" strike="noStrike" dirty="0">
                          <a:effectLst/>
                        </a:rPr>
                        <a:t> </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dirty="0">
                          <a:effectLst/>
                        </a:rPr>
                        <a:t>10</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100</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r>
              <a:tr h="244876">
                <a:tc gridSpan="2">
                  <a:txBody>
                    <a:bodyPr/>
                    <a:lstStyle/>
                    <a:p>
                      <a:pPr algn="ctr" fontAlgn="b"/>
                      <a:r>
                        <a:rPr lang="es-AR" sz="1600" b="1" u="none" strike="noStrike">
                          <a:effectLst/>
                        </a:rPr>
                        <a:t>IVA CREDITO FISCAL</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2,1</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r>
                        <a:rPr lang="es-AR" sz="1600" b="1" u="none" strike="noStrike">
                          <a:effectLst/>
                        </a:rPr>
                        <a:t> </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r>
              <a:tr h="244876">
                <a:tc gridSpan="2">
                  <a:txBody>
                    <a:bodyPr/>
                    <a:lstStyle/>
                    <a:p>
                      <a:pPr algn="ctr" fontAlgn="b"/>
                      <a:r>
                        <a:rPr lang="es-AR" sz="1600" b="1" u="none" strike="noStrike">
                          <a:effectLst/>
                        </a:rPr>
                        <a:t>IVA DEBITO FISCAL</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gridSpan="2">
                  <a:txBody>
                    <a:bodyPr/>
                    <a:lstStyle/>
                    <a:p>
                      <a:pPr algn="ctr" fontAlgn="b"/>
                      <a:r>
                        <a:rPr lang="es-AR" sz="1600" b="1" u="none" strike="noStrike" dirty="0">
                          <a:effectLst/>
                        </a:rPr>
                        <a:t>21</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r>
              <a:tr h="244876">
                <a:tc>
                  <a:txBody>
                    <a:bodyPr/>
                    <a:lstStyle/>
                    <a:p>
                      <a:pPr algn="l" fontAlgn="b"/>
                      <a:r>
                        <a:rPr lang="es-AR" sz="1600" b="1" u="none" strike="noStrike">
                          <a:effectLst/>
                        </a:rPr>
                        <a:t> </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r>
                        <a:rPr lang="es-AR" sz="1600" b="1" u="none" strike="noStrike" dirty="0">
                          <a:effectLst/>
                        </a:rPr>
                        <a:t> </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r>
              <a:tr h="244876">
                <a:tc gridSpan="2">
                  <a:txBody>
                    <a:bodyPr/>
                    <a:lstStyle/>
                    <a:p>
                      <a:pPr algn="ctr" fontAlgn="b"/>
                      <a:r>
                        <a:rPr lang="es-AR" sz="1600" b="1" u="none" strike="noStrike">
                          <a:effectLst/>
                        </a:rPr>
                        <a:t>TOTALES</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12,1</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a:effectLst/>
                        </a:rPr>
                        <a:t>121</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r>
              <a:tr h="244876">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r>
              <a:tr h="244876">
                <a:tc gridSpan="2">
                  <a:txBody>
                    <a:bodyPr/>
                    <a:lstStyle/>
                    <a:p>
                      <a:pPr algn="ctr" fontAlgn="b"/>
                      <a:r>
                        <a:rPr lang="es-AR" sz="1600" b="1" u="none" strike="noStrike">
                          <a:effectLst/>
                        </a:rPr>
                        <a:t>MONTO A DEPOSITAR AL FISCO</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4">
                  <a:txBody>
                    <a:bodyPr/>
                    <a:lstStyle/>
                    <a:p>
                      <a:pPr algn="ctr" fontAlgn="b"/>
                      <a:r>
                        <a:rPr lang="it-IT" sz="1600" b="1" u="none" strike="noStrike">
                          <a:effectLst/>
                        </a:rPr>
                        <a:t>(IVA DEBITO FISCAL - IVA CREDITO FISCAL)</a:t>
                      </a:r>
                      <a:endParaRPr lang="it-IT"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hMerge="1">
                  <a:txBody>
                    <a:bodyPr/>
                    <a:lstStyle/>
                    <a:p>
                      <a:endParaRPr lang="es-AR"/>
                    </a:p>
                  </a:txBody>
                  <a:tcPr/>
                </a:tc>
                <a:tc hMerge="1">
                  <a:txBody>
                    <a:bodyPr/>
                    <a:lstStyle/>
                    <a:p>
                      <a:endParaRPr lang="es-AR"/>
                    </a:p>
                  </a:txBody>
                  <a:tcPr/>
                </a:tc>
              </a:tr>
              <a:tr h="244876">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gridSpan="2">
                  <a:txBody>
                    <a:bodyPr/>
                    <a:lstStyle/>
                    <a:p>
                      <a:pPr algn="ctr" fontAlgn="b"/>
                      <a:r>
                        <a:rPr lang="es-AR" sz="1600" b="1" u="none" strike="noStrike" dirty="0" smtClean="0">
                          <a:effectLst/>
                        </a:rPr>
                        <a:t>21</a:t>
                      </a: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dirty="0">
                          <a:effectLst/>
                        </a:rPr>
                        <a:t>-2,1</a:t>
                      </a:r>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r>
              <a:tr h="244876">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r>
              <a:tr h="244876">
                <a:tc gridSpan="2">
                  <a:txBody>
                    <a:bodyPr/>
                    <a:lstStyle/>
                    <a:p>
                      <a:pPr algn="ctr" fontAlgn="b"/>
                      <a:r>
                        <a:rPr lang="es-AR" sz="1600" b="1" u="none" strike="noStrike">
                          <a:effectLst/>
                        </a:rPr>
                        <a:t>TRIBUTA</a:t>
                      </a:r>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gridSpan="2">
                  <a:txBody>
                    <a:bodyPr/>
                    <a:lstStyle/>
                    <a:p>
                      <a:pPr algn="ctr" fontAlgn="b"/>
                      <a:r>
                        <a:rPr lang="es-AR" sz="1600" b="1" u="none" strike="noStrike" dirty="0" smtClean="0">
                          <a:effectLst/>
                        </a:rPr>
                        <a:t>1</a:t>
                      </a:r>
                      <a:r>
                        <a:rPr lang="es-AR" sz="1600" b="1" i="0" u="none" strike="noStrike" dirty="0" smtClean="0">
                          <a:solidFill>
                            <a:srgbClr val="000000"/>
                          </a:solidFill>
                          <a:effectLst/>
                          <a:latin typeface="Calibri" panose="020F0502020204030204" pitchFamily="34" charset="0"/>
                        </a:rPr>
                        <a:t>8,9</a:t>
                      </a:r>
                      <a:endParaRPr lang="es-AR" sz="1600" b="1" u="none" strike="noStrike" dirty="0" smtClean="0">
                        <a:effectLst/>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hMerge="1">
                  <a:txBody>
                    <a:bodyPr/>
                    <a:lstStyle/>
                    <a:p>
                      <a:endParaRPr lang="es-AR"/>
                    </a:p>
                  </a:txBody>
                  <a:tcPr/>
                </a:tc>
                <a:tc>
                  <a:txBody>
                    <a:bodyPr/>
                    <a:lstStyle/>
                    <a:p>
                      <a:pPr algn="l" fontAlgn="b"/>
                      <a:endParaRPr lang="es-AR" sz="1600" b="1" i="0" u="none" strike="noStrike">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c>
                  <a:txBody>
                    <a:bodyPr/>
                    <a:lstStyle/>
                    <a:p>
                      <a:pPr algn="l" fontAlgn="b"/>
                      <a:endParaRPr lang="es-AR" sz="1600" b="1" i="0" u="none" strike="noStrike" dirty="0">
                        <a:solidFill>
                          <a:srgbClr val="000000"/>
                        </a:solidFill>
                        <a:effectLst/>
                        <a:latin typeface="Calibri" panose="020F0502020204030204" pitchFamily="34" charset="0"/>
                      </a:endParaRPr>
                    </a:p>
                  </a:txBody>
                  <a:tcPr marL="9525" marR="9525" marT="9525" marB="0" anchor="b">
                    <a:gradFill flip="none" rotWithShape="1">
                      <a:gsLst>
                        <a:gs pos="14000">
                          <a:schemeClr val="accent4">
                            <a:alpha val="20000"/>
                          </a:schemeClr>
                        </a:gs>
                        <a:gs pos="39999">
                          <a:srgbClr val="85C2FF"/>
                        </a:gs>
                        <a:gs pos="70000">
                          <a:srgbClr val="C4D6EB"/>
                        </a:gs>
                        <a:gs pos="100000">
                          <a:srgbClr val="FFEBFA"/>
                        </a:gs>
                      </a:gsLst>
                      <a:lin ang="10800000" scaled="1"/>
                      <a:tileRect/>
                    </a:gradFill>
                  </a:tcPr>
                </a:tc>
              </a:tr>
            </a:tbl>
          </a:graphicData>
        </a:graphic>
      </p:graphicFrame>
      <p:sp>
        <p:nvSpPr>
          <p:cNvPr id="7" name="CuadroTexto 6"/>
          <p:cNvSpPr txBox="1"/>
          <p:nvPr/>
        </p:nvSpPr>
        <p:spPr>
          <a:xfrm>
            <a:off x="158258" y="2370735"/>
            <a:ext cx="2345788" cy="1754326"/>
          </a:xfrm>
          <a:prstGeom prst="rect">
            <a:avLst/>
          </a:prstGeom>
          <a:noFill/>
        </p:spPr>
        <p:txBody>
          <a:bodyPr wrap="square" rtlCol="0">
            <a:spAutoFit/>
          </a:bodyPr>
          <a:lstStyle/>
          <a:p>
            <a:r>
              <a:rPr lang="es-AR" b="1" dirty="0" smtClean="0"/>
              <a:t>Supuesto</a:t>
            </a:r>
            <a:r>
              <a:rPr lang="es-AR" dirty="0" smtClean="0"/>
              <a:t>:</a:t>
            </a:r>
          </a:p>
          <a:p>
            <a:r>
              <a:rPr lang="es-AR" b="1" dirty="0" smtClean="0"/>
              <a:t>-</a:t>
            </a:r>
            <a:r>
              <a:rPr lang="es-AR" dirty="0" smtClean="0"/>
              <a:t>Alícuota: 21%</a:t>
            </a:r>
          </a:p>
          <a:p>
            <a:r>
              <a:rPr lang="es-AR" b="1" dirty="0" smtClean="0"/>
              <a:t>-</a:t>
            </a:r>
            <a:r>
              <a:rPr lang="es-AR" dirty="0" smtClean="0"/>
              <a:t>No sufrió retenciones, ni percepciones</a:t>
            </a:r>
          </a:p>
          <a:p>
            <a:r>
              <a:rPr lang="es-AR" b="1" dirty="0" smtClean="0"/>
              <a:t>-</a:t>
            </a:r>
            <a:r>
              <a:rPr lang="es-AR" dirty="0" smtClean="0"/>
              <a:t>Únicos movimientos efectuados.</a:t>
            </a:r>
            <a:endParaRPr lang="es-AR" dirty="0"/>
          </a:p>
        </p:txBody>
      </p:sp>
      <p:sp>
        <p:nvSpPr>
          <p:cNvPr id="8" name="CuadroTexto 7"/>
          <p:cNvSpPr txBox="1"/>
          <p:nvPr/>
        </p:nvSpPr>
        <p:spPr>
          <a:xfrm>
            <a:off x="339379" y="5469266"/>
            <a:ext cx="11166234" cy="707886"/>
          </a:xfrm>
          <a:prstGeom prst="rect">
            <a:avLst/>
          </a:prstGeom>
          <a:noFill/>
        </p:spPr>
        <p:txBody>
          <a:bodyPr wrap="square" rtlCol="0">
            <a:spAutoFit/>
          </a:bodyPr>
          <a:lstStyle/>
          <a:p>
            <a:pPr algn="ctr"/>
            <a:r>
              <a:rPr lang="es-AR" sz="2000" b="1" dirty="0" smtClean="0"/>
              <a:t>De otra forma, podría ser: $100 (Precio de venta) - $10 (Precio de Compra) = $ 90 (Valor Agregado del Bien). $90*21% = 18,9 (TRIBUTA SOBRE EL VALOR AGREGADO DEL BIEN)  </a:t>
            </a:r>
            <a:endParaRPr lang="es-AR" sz="2000" b="1" dirty="0"/>
          </a:p>
        </p:txBody>
      </p:sp>
      <p:sp>
        <p:nvSpPr>
          <p:cNvPr id="9" name="CuadroTexto 6"/>
          <p:cNvSpPr txBox="1"/>
          <p:nvPr/>
        </p:nvSpPr>
        <p:spPr>
          <a:xfrm>
            <a:off x="2810144"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458916393"/>
      </p:ext>
    </p:extLst>
  </p:cSld>
  <p:clrMapOvr>
    <a:masterClrMapping/>
  </p:clrMapOvr>
  <p:transition spd="slow">
    <p:cover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56935" y="154744"/>
            <a:ext cx="7744263" cy="461665"/>
          </a:xfrm>
          <a:prstGeom prst="rect">
            <a:avLst/>
          </a:prstGeom>
          <a:noFill/>
        </p:spPr>
        <p:txBody>
          <a:bodyPr wrap="square" rtlCol="0">
            <a:spAutoFit/>
          </a:bodyPr>
          <a:lstStyle/>
          <a:p>
            <a:pPr algn="ctr"/>
            <a:r>
              <a:rPr lang="es-AR" sz="2400" b="1" dirty="0" smtClean="0">
                <a:solidFill>
                  <a:schemeClr val="accent4">
                    <a:lumMod val="75000"/>
                  </a:schemeClr>
                </a:solidFill>
              </a:rPr>
              <a:t>¿Cómo funciona el Impuesto a las Ganancias?</a:t>
            </a:r>
            <a:endParaRPr lang="es-AR" sz="2400" b="1" dirty="0">
              <a:solidFill>
                <a:schemeClr val="accent4">
                  <a:lumMod val="75000"/>
                </a:schemeClr>
              </a:solidFill>
            </a:endParaRPr>
          </a:p>
        </p:txBody>
      </p:sp>
      <p:sp>
        <p:nvSpPr>
          <p:cNvPr id="3" name="Rectángulo 2"/>
          <p:cNvSpPr/>
          <p:nvPr/>
        </p:nvSpPr>
        <p:spPr>
          <a:xfrm>
            <a:off x="2977661" y="849708"/>
            <a:ext cx="6096000" cy="2807948"/>
          </a:xfrm>
          <a:prstGeom prst="rect">
            <a:avLst/>
          </a:prstGeom>
        </p:spPr>
        <p:txBody>
          <a:bodyPr>
            <a:spAutoFit/>
          </a:bodyPr>
          <a:lstStyle/>
          <a:p>
            <a:pPr>
              <a:lnSpc>
                <a:spcPct val="107000"/>
              </a:lnSpc>
              <a:spcAft>
                <a:spcPts val="800"/>
              </a:spcAft>
            </a:pPr>
            <a:r>
              <a:rPr lang="es-AR" sz="2000" b="1" dirty="0">
                <a:latin typeface="Calibri" panose="020F0502020204030204" pitchFamily="34" charset="0"/>
                <a:ea typeface="Calibri" panose="020F0502020204030204" pitchFamily="34" charset="0"/>
                <a:cs typeface="Times New Roman" panose="02020603050405020304" pitchFamily="18" charset="0"/>
              </a:rPr>
              <a:t>“El impuesto a las ganancias alcanza, a la mayoría de las actividades lucrativas. Se clasifican en cuatro categorías</a:t>
            </a:r>
            <a:r>
              <a:rPr lang="es-AR" sz="2000" b="1"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s-AR" sz="20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s-AR" sz="2000" b="1"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PRIMERA CATEGORIA  </a:t>
            </a:r>
            <a:r>
              <a:rPr lang="es-AR" sz="2000" b="1" dirty="0" smtClean="0">
                <a:effectLst/>
                <a:latin typeface="Calibri" panose="020F0502020204030204" pitchFamily="34" charset="0"/>
                <a:ea typeface="Calibri" panose="020F0502020204030204" pitchFamily="34" charset="0"/>
                <a:cs typeface="Times New Roman" panose="02020603050405020304" pitchFamily="18" charset="0"/>
              </a:rPr>
              <a:t>(Renta del suelo)</a:t>
            </a:r>
          </a:p>
          <a:p>
            <a:pPr>
              <a:lnSpc>
                <a:spcPct val="107000"/>
              </a:lnSpc>
              <a:spcAft>
                <a:spcPts val="800"/>
              </a:spcAft>
            </a:pPr>
            <a:r>
              <a:rPr lang="es-AR" sz="2000" b="1" dirty="0" smtClean="0">
                <a:latin typeface="Calibri" panose="020F0502020204030204" pitchFamily="34" charset="0"/>
                <a:ea typeface="Calibri" panose="020F0502020204030204" pitchFamily="34" charset="0"/>
                <a:cs typeface="Times New Roman" panose="02020603050405020304" pitchFamily="18" charset="0"/>
              </a:rPr>
              <a:t>-</a:t>
            </a:r>
            <a:r>
              <a:rPr lang="es-AR" sz="2000" b="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SEGUNDA CATEGORIA </a:t>
            </a:r>
            <a:r>
              <a:rPr lang="es-AR" sz="2000" b="1" dirty="0" smtClean="0">
                <a:latin typeface="Calibri" panose="020F0502020204030204" pitchFamily="34" charset="0"/>
                <a:ea typeface="Calibri" panose="020F0502020204030204" pitchFamily="34" charset="0"/>
                <a:cs typeface="Times New Roman" panose="02020603050405020304" pitchFamily="18" charset="0"/>
              </a:rPr>
              <a:t>(Renta de capitales)</a:t>
            </a:r>
          </a:p>
          <a:p>
            <a:pPr>
              <a:lnSpc>
                <a:spcPct val="107000"/>
              </a:lnSpc>
              <a:spcAft>
                <a:spcPts val="800"/>
              </a:spcAft>
            </a:pPr>
            <a:r>
              <a:rPr lang="es-AR" sz="2000" b="1" dirty="0" smtClean="0">
                <a:latin typeface="Calibri" panose="020F0502020204030204" pitchFamily="34" charset="0"/>
                <a:ea typeface="Calibri" panose="020F0502020204030204" pitchFamily="34" charset="0"/>
                <a:cs typeface="Times New Roman" panose="02020603050405020304" pitchFamily="18" charset="0"/>
              </a:rPr>
              <a:t>-</a:t>
            </a:r>
            <a:r>
              <a:rPr lang="es-AR" sz="2000" b="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TERCERA CATEGORIA   </a:t>
            </a:r>
            <a:r>
              <a:rPr lang="es-AR" sz="2000" b="1" dirty="0" smtClean="0">
                <a:latin typeface="Calibri" panose="020F0502020204030204" pitchFamily="34" charset="0"/>
                <a:ea typeface="Calibri" panose="020F0502020204030204" pitchFamily="34" charset="0"/>
                <a:cs typeface="Times New Roman" panose="02020603050405020304" pitchFamily="18" charset="0"/>
              </a:rPr>
              <a:t>(Renta empresaria)</a:t>
            </a:r>
          </a:p>
          <a:p>
            <a:pPr>
              <a:lnSpc>
                <a:spcPct val="107000"/>
              </a:lnSpc>
              <a:spcAft>
                <a:spcPts val="800"/>
              </a:spcAft>
            </a:pPr>
            <a:r>
              <a:rPr lang="es-AR" sz="2000" b="1" dirty="0" smtClean="0">
                <a:latin typeface="Calibri" panose="020F0502020204030204" pitchFamily="34" charset="0"/>
                <a:ea typeface="Calibri" panose="020F0502020204030204" pitchFamily="34" charset="0"/>
                <a:cs typeface="Times New Roman" panose="02020603050405020304" pitchFamily="18" charset="0"/>
              </a:rPr>
              <a:t>-</a:t>
            </a:r>
            <a:r>
              <a:rPr lang="es-AR" sz="2000" b="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CUARTA CATEGORIA     </a:t>
            </a:r>
            <a:r>
              <a:rPr lang="es-AR" sz="2000" b="1" dirty="0" smtClean="0">
                <a:latin typeface="Calibri" panose="020F0502020204030204" pitchFamily="34" charset="0"/>
                <a:ea typeface="Calibri" panose="020F0502020204030204" pitchFamily="34" charset="0"/>
                <a:cs typeface="Times New Roman" panose="02020603050405020304" pitchFamily="18" charset="0"/>
              </a:rPr>
              <a:t>(Renta del trabajo personal)”</a:t>
            </a:r>
          </a:p>
        </p:txBody>
      </p:sp>
      <p:sp>
        <p:nvSpPr>
          <p:cNvPr id="6" name="CuadroTexto 5"/>
          <p:cNvSpPr txBox="1"/>
          <p:nvPr/>
        </p:nvSpPr>
        <p:spPr>
          <a:xfrm>
            <a:off x="2264898" y="3890955"/>
            <a:ext cx="7336300" cy="2492990"/>
          </a:xfrm>
          <a:prstGeom prst="rect">
            <a:avLst/>
          </a:prstGeom>
          <a:noFill/>
        </p:spPr>
        <p:txBody>
          <a:bodyPr wrap="square" rtlCol="0">
            <a:spAutoFit/>
          </a:bodyPr>
          <a:lstStyle/>
          <a:p>
            <a:r>
              <a:rPr lang="es-AR" b="1" dirty="0"/>
              <a:t> </a:t>
            </a:r>
          </a:p>
          <a:p>
            <a:r>
              <a:rPr lang="es-AR" sz="2400" b="1" dirty="0" smtClean="0"/>
              <a:t>“La </a:t>
            </a:r>
            <a:r>
              <a:rPr lang="es-AR" sz="2400" b="1" dirty="0"/>
              <a:t>ley, establece la posibilidad de deducir </a:t>
            </a:r>
            <a:r>
              <a:rPr lang="es-AR" sz="2400" b="1" dirty="0" smtClean="0"/>
              <a:t>mínimos </a:t>
            </a:r>
            <a:r>
              <a:rPr lang="es-AR" sz="2400" b="1" dirty="0"/>
              <a:t>no imponibles y deducciones por carga de familia y otros conceptos</a:t>
            </a:r>
            <a:r>
              <a:rPr lang="es-AR" sz="2400" b="1" dirty="0" smtClean="0"/>
              <a:t>”. En el caso de las personas físicas y sucesiones indivisas tributan en base a la tabla del Art.90 de la Ley de IIGG.</a:t>
            </a:r>
            <a:endParaRPr lang="es-AR" sz="2400" b="1" dirty="0"/>
          </a:p>
          <a:p>
            <a:endParaRPr lang="es-AR" dirty="0"/>
          </a:p>
        </p:txBody>
      </p:sp>
      <p:sp>
        <p:nvSpPr>
          <p:cNvPr id="8" name="CuadroTexto 6"/>
          <p:cNvSpPr txBox="1"/>
          <p:nvPr/>
        </p:nvSpPr>
        <p:spPr>
          <a:xfrm>
            <a:off x="2898278"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941120851"/>
      </p:ext>
    </p:extLst>
  </p:cSld>
  <p:clrMapOvr>
    <a:masterClrMapping/>
  </p:clrMapOvr>
  <p:transition spd="slow">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684895" y="368491"/>
            <a:ext cx="5036024" cy="400110"/>
          </a:xfrm>
          <a:prstGeom prst="rect">
            <a:avLst/>
          </a:prstGeom>
          <a:noFill/>
          <a:ln w="44450">
            <a:solidFill>
              <a:schemeClr val="tx1"/>
            </a:solidFill>
          </a:ln>
        </p:spPr>
        <p:txBody>
          <a:bodyPr wrap="square" rtlCol="0">
            <a:spAutoFit/>
          </a:bodyPr>
          <a:lstStyle/>
          <a:p>
            <a:pPr algn="ctr"/>
            <a:r>
              <a:rPr lang="es-AR" sz="2000" b="1" dirty="0" smtClean="0"/>
              <a:t>¿Qué es el estado?</a:t>
            </a:r>
            <a:endParaRPr lang="es-AR" sz="2000" b="1" dirty="0"/>
          </a:p>
        </p:txBody>
      </p:sp>
      <p:sp>
        <p:nvSpPr>
          <p:cNvPr id="4" name="Flecha abajo 3"/>
          <p:cNvSpPr/>
          <p:nvPr/>
        </p:nvSpPr>
        <p:spPr>
          <a:xfrm>
            <a:off x="5634110" y="886265"/>
            <a:ext cx="647114" cy="919523"/>
          </a:xfrm>
          <a:prstGeom prst="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p:cNvSpPr txBox="1"/>
          <p:nvPr/>
        </p:nvSpPr>
        <p:spPr>
          <a:xfrm>
            <a:off x="3684896" y="1805789"/>
            <a:ext cx="5036024" cy="1477328"/>
          </a:xfrm>
          <a:prstGeom prst="rect">
            <a:avLst/>
          </a:prstGeom>
          <a:noFill/>
        </p:spPr>
        <p:txBody>
          <a:bodyPr wrap="square" rtlCol="0">
            <a:spAutoFit/>
          </a:bodyPr>
          <a:lstStyle/>
          <a:p>
            <a:r>
              <a:rPr lang="es-AR" dirty="0" smtClean="0">
                <a:effectLst>
                  <a:outerShdw blurRad="38100" dist="38100" dir="2700000" algn="tl">
                    <a:srgbClr val="000000">
                      <a:alpha val="43137"/>
                    </a:srgbClr>
                  </a:outerShdw>
                </a:effectLst>
              </a:rPr>
              <a:t>“Es una persona jurídica, de derecho público, constituido por habitantes bajo un territorio, regulado por una constitución. Cuyo objetivo es el cumplimiento de sus fines específicos”</a:t>
            </a:r>
            <a:endParaRPr lang="es-AR" dirty="0">
              <a:effectLst>
                <a:outerShdw blurRad="38100" dist="38100" dir="2700000" algn="tl">
                  <a:srgbClr val="000000">
                    <a:alpha val="43137"/>
                  </a:srgbClr>
                </a:outerShdw>
              </a:effectLst>
            </a:endParaRPr>
          </a:p>
        </p:txBody>
      </p:sp>
      <p:sp>
        <p:nvSpPr>
          <p:cNvPr id="8" name="Flecha derecha 7"/>
          <p:cNvSpPr/>
          <p:nvPr/>
        </p:nvSpPr>
        <p:spPr>
          <a:xfrm rot="5400000">
            <a:off x="5108477" y="3460000"/>
            <a:ext cx="1698378" cy="1610753"/>
          </a:xfrm>
          <a:prstGeom prst="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solidFill>
                <a:schemeClr val="accent4">
                  <a:lumMod val="75000"/>
                </a:schemeClr>
              </a:solidFill>
            </a:endParaRPr>
          </a:p>
        </p:txBody>
      </p:sp>
      <p:sp>
        <p:nvSpPr>
          <p:cNvPr id="9" name="CuadroTexto 8"/>
          <p:cNvSpPr txBox="1"/>
          <p:nvPr/>
        </p:nvSpPr>
        <p:spPr>
          <a:xfrm>
            <a:off x="649915" y="2331942"/>
            <a:ext cx="2093285" cy="584775"/>
          </a:xfrm>
          <a:prstGeom prst="rect">
            <a:avLst/>
          </a:prstGeom>
          <a:noFill/>
        </p:spPr>
        <p:txBody>
          <a:bodyPr wrap="square" rtlCol="0">
            <a:spAutoFit/>
          </a:bodyPr>
          <a:lstStyle/>
          <a:p>
            <a:r>
              <a:rPr lang="es-AR" sz="3200" b="1" dirty="0" smtClean="0">
                <a:solidFill>
                  <a:schemeClr val="accent4">
                    <a:lumMod val="75000"/>
                  </a:schemeClr>
                </a:solidFill>
              </a:rPr>
              <a:t>GASTOS</a:t>
            </a:r>
            <a:r>
              <a:rPr lang="es-AR" sz="3200" dirty="0" smtClean="0">
                <a:solidFill>
                  <a:srgbClr val="FF0000"/>
                </a:solidFill>
              </a:rPr>
              <a:t>  </a:t>
            </a:r>
          </a:p>
        </p:txBody>
      </p:sp>
      <p:sp>
        <p:nvSpPr>
          <p:cNvPr id="10" name="CuadroTexto 9"/>
          <p:cNvSpPr txBox="1"/>
          <p:nvPr/>
        </p:nvSpPr>
        <p:spPr>
          <a:xfrm>
            <a:off x="9560292" y="2292754"/>
            <a:ext cx="2420693" cy="584775"/>
          </a:xfrm>
          <a:prstGeom prst="rect">
            <a:avLst/>
          </a:prstGeom>
          <a:noFill/>
        </p:spPr>
        <p:txBody>
          <a:bodyPr wrap="square" rtlCol="0">
            <a:spAutoFit/>
          </a:bodyPr>
          <a:lstStyle/>
          <a:p>
            <a:r>
              <a:rPr lang="es-AR" sz="3200" b="1" dirty="0" smtClean="0">
                <a:solidFill>
                  <a:schemeClr val="accent4">
                    <a:lumMod val="75000"/>
                  </a:schemeClr>
                </a:solidFill>
              </a:rPr>
              <a:t>RECURSOS</a:t>
            </a:r>
            <a:endParaRPr lang="es-AR" sz="3200" b="1" dirty="0">
              <a:solidFill>
                <a:schemeClr val="accent4">
                  <a:lumMod val="75000"/>
                </a:schemeClr>
              </a:solidFill>
            </a:endParaRPr>
          </a:p>
        </p:txBody>
      </p:sp>
      <p:sp>
        <p:nvSpPr>
          <p:cNvPr id="13" name="CuadroTexto 12"/>
          <p:cNvSpPr txBox="1"/>
          <p:nvPr/>
        </p:nvSpPr>
        <p:spPr>
          <a:xfrm>
            <a:off x="3473670" y="5080495"/>
            <a:ext cx="5247249" cy="923330"/>
          </a:xfrm>
          <a:prstGeom prst="rect">
            <a:avLst/>
          </a:prstGeom>
          <a:noFill/>
        </p:spPr>
        <p:txBody>
          <a:bodyPr wrap="square" rtlCol="0">
            <a:spAutoFit/>
          </a:bodyPr>
          <a:lstStyle/>
          <a:p>
            <a:r>
              <a:rPr lang="es-AR" dirty="0" smtClean="0">
                <a:effectLst>
                  <a:outerShdw blurRad="38100" dist="38100" dir="2700000" algn="tl">
                    <a:srgbClr val="000000">
                      <a:alpha val="43137"/>
                    </a:srgbClr>
                  </a:outerShdw>
                </a:effectLst>
              </a:rPr>
              <a:t>La planificación de los gastos y la obtención de recursos para afrontarlos, se conoce como “Actividad Financiera del Estado”</a:t>
            </a:r>
            <a:endParaRPr lang="es-AR" dirty="0">
              <a:effectLst>
                <a:outerShdw blurRad="38100" dist="38100" dir="2700000" algn="tl">
                  <a:srgbClr val="000000">
                    <a:alpha val="43137"/>
                  </a:srgbClr>
                </a:outerShdw>
              </a:effectLst>
            </a:endParaRPr>
          </a:p>
        </p:txBody>
      </p:sp>
      <p:sp>
        <p:nvSpPr>
          <p:cNvPr id="14" name="Flecha abajo 3"/>
          <p:cNvSpPr/>
          <p:nvPr/>
        </p:nvSpPr>
        <p:spPr>
          <a:xfrm rot="5400000">
            <a:off x="2651425" y="2162077"/>
            <a:ext cx="647114" cy="91952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Flecha abajo 3"/>
          <p:cNvSpPr/>
          <p:nvPr/>
        </p:nvSpPr>
        <p:spPr>
          <a:xfrm rot="16200000">
            <a:off x="8590672" y="2144658"/>
            <a:ext cx="647114" cy="91952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CuadroTexto 6"/>
          <p:cNvSpPr txBox="1"/>
          <p:nvPr/>
        </p:nvSpPr>
        <p:spPr>
          <a:xfrm>
            <a:off x="3173700"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551992297"/>
      </p:ext>
    </p:extLst>
  </p:cSld>
  <p:clrMapOvr>
    <a:masterClrMapping/>
  </p:clrMapOvr>
  <p:transition spd="slow">
    <p:push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803301" y="378823"/>
            <a:ext cx="4178104" cy="461665"/>
          </a:xfrm>
          <a:prstGeom prst="rect">
            <a:avLst/>
          </a:prstGeom>
          <a:noFill/>
        </p:spPr>
        <p:txBody>
          <a:bodyPr wrap="square" rtlCol="0">
            <a:spAutoFit/>
          </a:bodyPr>
          <a:lstStyle/>
          <a:p>
            <a:pPr algn="ctr"/>
            <a:r>
              <a:rPr lang="es-AR" sz="2400" b="1" dirty="0" smtClean="0">
                <a:solidFill>
                  <a:schemeClr val="accent4">
                    <a:lumMod val="75000"/>
                  </a:schemeClr>
                </a:solidFill>
              </a:rPr>
              <a:t>TABLA ART. 90 LEY DE IIGG</a:t>
            </a:r>
            <a:endParaRPr lang="es-AR" sz="2400" b="1" dirty="0">
              <a:solidFill>
                <a:schemeClr val="accent4">
                  <a:lumMod val="75000"/>
                </a:schemeClr>
              </a:solidFill>
            </a:endParaRPr>
          </a:p>
        </p:txBody>
      </p:sp>
      <p:graphicFrame>
        <p:nvGraphicFramePr>
          <p:cNvPr id="7" name="6 Tabla"/>
          <p:cNvGraphicFramePr>
            <a:graphicFrameLocks noGrp="1"/>
          </p:cNvGraphicFramePr>
          <p:nvPr/>
        </p:nvGraphicFramePr>
        <p:xfrm>
          <a:off x="1894113" y="1084219"/>
          <a:ext cx="8569234" cy="5199012"/>
        </p:xfrm>
        <a:graphic>
          <a:graphicData uri="http://schemas.openxmlformats.org/drawingml/2006/table">
            <a:tbl>
              <a:tblPr/>
              <a:tblGrid>
                <a:gridCol w="1404792"/>
                <a:gridCol w="1732578"/>
                <a:gridCol w="1873057"/>
                <a:gridCol w="1404792"/>
                <a:gridCol w="2154015"/>
              </a:tblGrid>
              <a:tr h="943451">
                <a:tc gridSpan="2">
                  <a:txBody>
                    <a:bodyPr/>
                    <a:lstStyle/>
                    <a:p>
                      <a:pPr algn="ctr" fontAlgn="b"/>
                      <a:r>
                        <a:rPr lang="es-AR" sz="1800" b="1" i="0" u="none" strike="noStrike" dirty="0">
                          <a:solidFill>
                            <a:srgbClr val="000000"/>
                          </a:solidFill>
                          <a:latin typeface="Verdana"/>
                        </a:rPr>
                        <a:t>Ganancia neta imponible acumulada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AR"/>
                    </a:p>
                  </a:txBody>
                  <a:tcPr/>
                </a:tc>
                <a:tc>
                  <a:txBody>
                    <a:bodyPr/>
                    <a:lstStyle/>
                    <a:p>
                      <a:pPr algn="ctr" fontAlgn="b"/>
                      <a:r>
                        <a:rPr lang="es-AR" sz="1800" b="1" i="0" u="none" strike="noStrike">
                          <a:solidFill>
                            <a:srgbClr val="000000"/>
                          </a:solidFill>
                          <a:latin typeface="Verdana"/>
                        </a:rPr>
                        <a:t>Pagarán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Más el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Sobre el Excedente de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Más de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5.200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8.200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120.000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15.800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160.000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160.000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1468">
                <a:tc>
                  <a:txBody>
                    <a:bodyPr/>
                    <a:lstStyle/>
                    <a:p>
                      <a:pPr algn="ctr" fontAlgn="b"/>
                      <a:r>
                        <a:rPr lang="es-AR" sz="1800" b="1" i="0" u="none" strike="noStrike">
                          <a:solidFill>
                            <a:srgbClr val="000000"/>
                          </a:solidFill>
                          <a:latin typeface="Verdana"/>
                        </a:rPr>
                        <a:t>240.000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320.000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46.600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240.000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42349">
                <a:tc>
                  <a:txBody>
                    <a:bodyPr/>
                    <a:lstStyle/>
                    <a:p>
                      <a:pPr algn="ctr" fontAlgn="b"/>
                      <a:r>
                        <a:rPr lang="es-AR" sz="1800" b="1" i="0" u="none" strike="noStrike">
                          <a:solidFill>
                            <a:srgbClr val="000000"/>
                          </a:solidFill>
                          <a:latin typeface="Verdana"/>
                        </a:rPr>
                        <a:t>320.000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dirty="0">
                          <a:solidFill>
                            <a:srgbClr val="000000"/>
                          </a:solidFill>
                          <a:latin typeface="Verdana"/>
                        </a:rPr>
                        <a:t>en adelante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71.400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a:solidFill>
                            <a:srgbClr val="000000"/>
                          </a:solidFill>
                          <a:latin typeface="Verdana"/>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AR" sz="1800" b="1" i="0" u="none" strike="noStrike" dirty="0">
                          <a:solidFill>
                            <a:srgbClr val="000000"/>
                          </a:solidFill>
                          <a:latin typeface="Verdana"/>
                        </a:rPr>
                        <a:t>320.000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CuadroTexto 6"/>
          <p:cNvSpPr txBox="1"/>
          <p:nvPr/>
        </p:nvSpPr>
        <p:spPr>
          <a:xfrm>
            <a:off x="2810144"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679943803"/>
      </p:ext>
    </p:extLst>
  </p:cSld>
  <p:clrMapOvr>
    <a:masterClrMapping/>
  </p:clrMapOvr>
  <p:transition spd="slow">
    <p:wheel spokes="3"/>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13207" y="140678"/>
            <a:ext cx="7849773" cy="523220"/>
          </a:xfrm>
          <a:prstGeom prst="rect">
            <a:avLst/>
          </a:prstGeom>
          <a:noFill/>
          <a:ln w="25400">
            <a:solidFill>
              <a:schemeClr val="accent1">
                <a:shade val="50000"/>
              </a:schemeClr>
            </a:solidFill>
          </a:ln>
        </p:spPr>
        <p:txBody>
          <a:bodyPr wrap="square" rtlCol="0">
            <a:spAutoFit/>
          </a:bodyPr>
          <a:lstStyle/>
          <a:p>
            <a:pPr algn="ctr"/>
            <a:r>
              <a:rPr lang="es-AR" sz="2800" b="1" dirty="0" smtClean="0">
                <a:solidFill>
                  <a:schemeClr val="accent4">
                    <a:lumMod val="75000"/>
                  </a:schemeClr>
                </a:solidFill>
              </a:rPr>
              <a:t>RELACION DE DEPENDENCIA</a:t>
            </a:r>
            <a:endParaRPr lang="es-AR" sz="2800" b="1" dirty="0">
              <a:solidFill>
                <a:schemeClr val="accent4">
                  <a:lumMod val="75000"/>
                </a:schemeClr>
              </a:solidFill>
            </a:endParaRPr>
          </a:p>
        </p:txBody>
      </p:sp>
      <p:sp>
        <p:nvSpPr>
          <p:cNvPr id="4" name="CuadroTexto 3"/>
          <p:cNvSpPr txBox="1"/>
          <p:nvPr/>
        </p:nvSpPr>
        <p:spPr>
          <a:xfrm>
            <a:off x="1140916" y="1698490"/>
            <a:ext cx="9172135" cy="2862322"/>
          </a:xfrm>
          <a:prstGeom prst="rect">
            <a:avLst/>
          </a:prstGeom>
          <a:noFill/>
        </p:spPr>
        <p:txBody>
          <a:bodyPr wrap="square" rtlCol="0">
            <a:spAutoFit/>
          </a:bodyPr>
          <a:lstStyle/>
          <a:p>
            <a:r>
              <a:rPr lang="es-AR" dirty="0" smtClean="0"/>
              <a:t>“Se </a:t>
            </a:r>
            <a:r>
              <a:rPr lang="es-AR" dirty="0"/>
              <a:t>dice que existe relación laboral cuando un trabajador está subordinado jurídica, técnica y económicamente a una persona, física o jurídica, a quien le debe tal subordinación.</a:t>
            </a:r>
            <a:br>
              <a:rPr lang="es-AR" dirty="0"/>
            </a:br>
            <a:r>
              <a:rPr lang="es-AR" dirty="0"/>
              <a:t>a) Existe </a:t>
            </a:r>
            <a:r>
              <a:rPr lang="es-AR" b="1" dirty="0">
                <a:solidFill>
                  <a:schemeClr val="accent4">
                    <a:lumMod val="75000"/>
                  </a:schemeClr>
                </a:solidFill>
              </a:rPr>
              <a:t>dependencia jurídica </a:t>
            </a:r>
            <a:r>
              <a:rPr lang="es-AR" dirty="0"/>
              <a:t>cuando una persona, física o jurídica, tiene la facultad de imponer condiciones y sanciones sobre el trabajo ajeno.</a:t>
            </a:r>
            <a:br>
              <a:rPr lang="es-AR" dirty="0"/>
            </a:br>
            <a:r>
              <a:rPr lang="es-AR" dirty="0"/>
              <a:t>b) Existe </a:t>
            </a:r>
            <a:r>
              <a:rPr lang="es-AR" b="1" dirty="0">
                <a:solidFill>
                  <a:schemeClr val="accent4">
                    <a:lumMod val="75000"/>
                  </a:schemeClr>
                </a:solidFill>
              </a:rPr>
              <a:t>dependencia técnica</a:t>
            </a:r>
            <a:r>
              <a:rPr lang="es-AR" dirty="0">
                <a:solidFill>
                  <a:schemeClr val="accent4">
                    <a:lumMod val="75000"/>
                  </a:schemeClr>
                </a:solidFill>
              </a:rPr>
              <a:t> </a:t>
            </a:r>
            <a:r>
              <a:rPr lang="es-AR" dirty="0"/>
              <a:t>cuando una persona, física o jurídica, determina la forma y el momento en el que se desarrollará el trabajo ajeno (es decir, establece el qué, quién, cómo, dónde y cuándo).</a:t>
            </a:r>
            <a:br>
              <a:rPr lang="es-AR" dirty="0"/>
            </a:br>
            <a:r>
              <a:rPr lang="es-AR" dirty="0"/>
              <a:t>c) Por último, existe </a:t>
            </a:r>
            <a:r>
              <a:rPr lang="es-AR" b="1" dirty="0">
                <a:solidFill>
                  <a:schemeClr val="accent4">
                    <a:lumMod val="75000"/>
                  </a:schemeClr>
                </a:solidFill>
              </a:rPr>
              <a:t>dependencia económica</a:t>
            </a:r>
            <a:r>
              <a:rPr lang="es-AR" dirty="0"/>
              <a:t>, cuando una persona, física o jurídica, tiene la facultad de remunerar, a su criterio, el trabajo ajeno, siendo este último remunerado independientemente del riesgo empresario o giro comercial del </a:t>
            </a:r>
            <a:r>
              <a:rPr lang="es-AR" dirty="0" smtClean="0"/>
              <a:t>negocio.”</a:t>
            </a:r>
            <a:endParaRPr lang="es-AR" dirty="0"/>
          </a:p>
        </p:txBody>
      </p:sp>
      <p:sp>
        <p:nvSpPr>
          <p:cNvPr id="5" name="Flecha abajo 4"/>
          <p:cNvSpPr/>
          <p:nvPr/>
        </p:nvSpPr>
        <p:spPr>
          <a:xfrm>
            <a:off x="5480800" y="795691"/>
            <a:ext cx="492369" cy="771006"/>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Elipse 5"/>
          <p:cNvSpPr/>
          <p:nvPr/>
        </p:nvSpPr>
        <p:spPr>
          <a:xfrm>
            <a:off x="281354" y="5014394"/>
            <a:ext cx="2630659" cy="129769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7" name="CuadroTexto 6"/>
          <p:cNvSpPr txBox="1"/>
          <p:nvPr/>
        </p:nvSpPr>
        <p:spPr>
          <a:xfrm>
            <a:off x="497969" y="5478573"/>
            <a:ext cx="2414044" cy="369332"/>
          </a:xfrm>
          <a:prstGeom prst="rect">
            <a:avLst/>
          </a:prstGeom>
          <a:noFill/>
        </p:spPr>
        <p:txBody>
          <a:bodyPr wrap="square" rtlCol="0">
            <a:spAutoFit/>
          </a:bodyPr>
          <a:lstStyle/>
          <a:p>
            <a:r>
              <a:rPr lang="es-AR" b="1" dirty="0" smtClean="0"/>
              <a:t>Dependencia Técnica </a:t>
            </a:r>
            <a:endParaRPr lang="es-AR" b="1" dirty="0"/>
          </a:p>
        </p:txBody>
      </p:sp>
      <p:sp>
        <p:nvSpPr>
          <p:cNvPr id="8" name="Elipse 7"/>
          <p:cNvSpPr/>
          <p:nvPr/>
        </p:nvSpPr>
        <p:spPr>
          <a:xfrm>
            <a:off x="4411653" y="5014394"/>
            <a:ext cx="2630659" cy="129769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9" name="Elipse 8"/>
          <p:cNvSpPr/>
          <p:nvPr/>
        </p:nvSpPr>
        <p:spPr>
          <a:xfrm>
            <a:off x="8541952" y="5048825"/>
            <a:ext cx="2630659" cy="129769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0" name="CuadroTexto 9"/>
          <p:cNvSpPr txBox="1"/>
          <p:nvPr/>
        </p:nvSpPr>
        <p:spPr>
          <a:xfrm>
            <a:off x="4486224" y="5478573"/>
            <a:ext cx="2556088" cy="369332"/>
          </a:xfrm>
          <a:prstGeom prst="rect">
            <a:avLst/>
          </a:prstGeom>
          <a:noFill/>
        </p:spPr>
        <p:txBody>
          <a:bodyPr wrap="square" rtlCol="0">
            <a:spAutoFit/>
          </a:bodyPr>
          <a:lstStyle/>
          <a:p>
            <a:r>
              <a:rPr lang="es-AR" b="1" dirty="0" smtClean="0"/>
              <a:t>Dependencia Económica</a:t>
            </a:r>
            <a:endParaRPr lang="es-AR" b="1" dirty="0"/>
          </a:p>
        </p:txBody>
      </p:sp>
      <p:sp>
        <p:nvSpPr>
          <p:cNvPr id="11" name="CuadroTexto 10"/>
          <p:cNvSpPr txBox="1"/>
          <p:nvPr/>
        </p:nvSpPr>
        <p:spPr>
          <a:xfrm>
            <a:off x="8804320" y="5478573"/>
            <a:ext cx="2556088" cy="369332"/>
          </a:xfrm>
          <a:prstGeom prst="rect">
            <a:avLst/>
          </a:prstGeom>
          <a:noFill/>
        </p:spPr>
        <p:txBody>
          <a:bodyPr wrap="square" rtlCol="0">
            <a:spAutoFit/>
          </a:bodyPr>
          <a:lstStyle/>
          <a:p>
            <a:r>
              <a:rPr lang="es-AR" b="1" dirty="0" smtClean="0"/>
              <a:t>Dependencia Jurídica</a:t>
            </a:r>
            <a:endParaRPr lang="es-AR" b="1" dirty="0"/>
          </a:p>
        </p:txBody>
      </p:sp>
    </p:spTree>
    <p:extLst>
      <p:ext uri="{BB962C8B-B14F-4D97-AF65-F5344CB8AC3E}">
        <p14:creationId xmlns="" xmlns:p14="http://schemas.microsoft.com/office/powerpoint/2010/main" val="2946048214"/>
      </p:ext>
    </p:extLst>
  </p:cSld>
  <p:clrMapOvr>
    <a:masterClrMapping/>
  </p:clrMapOvr>
  <p:transition spd="slow">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42698" y="409433"/>
            <a:ext cx="6823881" cy="523220"/>
          </a:xfrm>
          <a:prstGeom prst="rect">
            <a:avLst/>
          </a:prstGeom>
          <a:noFill/>
        </p:spPr>
        <p:txBody>
          <a:bodyPr wrap="square" rtlCol="0">
            <a:spAutoFit/>
          </a:bodyPr>
          <a:lstStyle/>
          <a:p>
            <a:pPr algn="ctr"/>
            <a:r>
              <a:rPr lang="es-AR" sz="2800" b="1" dirty="0" smtClean="0">
                <a:solidFill>
                  <a:schemeClr val="accent4">
                    <a:lumMod val="75000"/>
                  </a:schemeClr>
                </a:solidFill>
              </a:rPr>
              <a:t>Datos a tener en cuenta….</a:t>
            </a:r>
            <a:endParaRPr lang="es-AR" sz="2800" b="1" dirty="0">
              <a:solidFill>
                <a:schemeClr val="accent4">
                  <a:lumMod val="75000"/>
                </a:schemeClr>
              </a:solidFill>
            </a:endParaRPr>
          </a:p>
        </p:txBody>
      </p:sp>
      <p:sp>
        <p:nvSpPr>
          <p:cNvPr id="3" name="Rectángulo 2"/>
          <p:cNvSpPr/>
          <p:nvPr/>
        </p:nvSpPr>
        <p:spPr>
          <a:xfrm>
            <a:off x="427490" y="1298414"/>
            <a:ext cx="7886516" cy="5277342"/>
          </a:xfrm>
          <a:prstGeom prst="rect">
            <a:avLst/>
          </a:prstGeom>
        </p:spPr>
        <p:txBody>
          <a:bodyPr wrap="square">
            <a:spAutoFit/>
          </a:bodyPr>
          <a:lstStyle/>
          <a:p>
            <a:pPr>
              <a:lnSpc>
                <a:spcPct val="115000"/>
              </a:lnSpc>
              <a:spcAft>
                <a:spcPts val="1000"/>
              </a:spcAft>
            </a:pPr>
            <a:r>
              <a:rPr lang="es-ES" sz="2400" b="1" dirty="0" smtClean="0">
                <a:solidFill>
                  <a:schemeClr val="accent4">
                    <a:lumMod val="75000"/>
                  </a:schemeClr>
                </a:solidFill>
              </a:rPr>
              <a:t>-</a:t>
            </a:r>
            <a:r>
              <a:rPr lang="es-ES" sz="2400" b="1" dirty="0" smtClean="0"/>
              <a:t>Durante </a:t>
            </a:r>
            <a:r>
              <a:rPr lang="es-ES" sz="2400" b="1" dirty="0"/>
              <a:t>el año 2014, mientras que la recaudación total de AFIP creció en el año a un ritmo del 36%, el rendimiento del impuesto a las ganancias subió un 45% (según nota de infobae profesional).</a:t>
            </a:r>
            <a:endParaRPr lang="es-AR" sz="2400" b="1" dirty="0"/>
          </a:p>
          <a:p>
            <a:pPr>
              <a:lnSpc>
                <a:spcPct val="115000"/>
              </a:lnSpc>
              <a:spcAft>
                <a:spcPts val="1000"/>
              </a:spcAft>
            </a:pPr>
            <a:r>
              <a:rPr lang="es-ES" sz="2400" dirty="0">
                <a:latin typeface="Calibri" panose="020F0502020204030204" pitchFamily="34" charset="0"/>
                <a:ea typeface="Calibri" panose="020F0502020204030204" pitchFamily="34" charset="0"/>
                <a:cs typeface="Times New Roman" panose="02020603050405020304" pitchFamily="18" charset="0"/>
              </a:rPr>
              <a:t> </a:t>
            </a:r>
            <a:endParaRPr lang="es-A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 sz="2400" b="1" dirty="0" smtClean="0">
                <a:solidFill>
                  <a:schemeClr val="accent4">
                    <a:lumMod val="75000"/>
                  </a:schemeClr>
                </a:solidFill>
              </a:rPr>
              <a:t>-</a:t>
            </a:r>
            <a:r>
              <a:rPr lang="es-ES" sz="2400" b="1" dirty="0" smtClean="0"/>
              <a:t>Diciembre </a:t>
            </a:r>
            <a:r>
              <a:rPr lang="es-ES" sz="2400" b="1" dirty="0"/>
              <a:t>del 2014 frente a un incremento del 42% que la AFIP CELEBRO como record, Ganancias tuvo una variación del 53% contra solo un 36% de IVA. (</a:t>
            </a:r>
            <a:r>
              <a:rPr lang="es-ES" sz="2400" b="1" dirty="0" smtClean="0"/>
              <a:t>Infobae profesional) </a:t>
            </a:r>
            <a:endParaRPr lang="es-AR" sz="2400" b="1" dirty="0"/>
          </a:p>
          <a:p>
            <a:pPr>
              <a:lnSpc>
                <a:spcPct val="115000"/>
              </a:lnSpc>
              <a:spcAft>
                <a:spcPts val="1000"/>
              </a:spcAft>
            </a:pPr>
            <a:endParaRPr lang="es-AR" sz="2400" b="1" dirty="0" smtClean="0"/>
          </a:p>
          <a:p>
            <a:pPr>
              <a:lnSpc>
                <a:spcPct val="115000"/>
              </a:lnSpc>
              <a:spcAft>
                <a:spcPts val="1000"/>
              </a:spcAft>
            </a:pPr>
            <a:r>
              <a:rPr lang="es-ES" sz="2400" b="1" dirty="0" smtClean="0">
                <a:solidFill>
                  <a:schemeClr val="accent4">
                    <a:lumMod val="75000"/>
                  </a:schemeClr>
                </a:solidFill>
              </a:rPr>
              <a:t>-</a:t>
            </a:r>
            <a:r>
              <a:rPr lang="es-ES" sz="2400" b="1" dirty="0" smtClean="0"/>
              <a:t>2001 al 2007/  la canasta familiar subió un 88% mientras que los mínimos no imponibles solo un 39%.</a:t>
            </a:r>
            <a:endParaRPr lang="es-AR" sz="2400" b="1" dirty="0"/>
          </a:p>
        </p:txBody>
      </p:sp>
      <p:pic>
        <p:nvPicPr>
          <p:cNvPr id="4" name="Imagen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700971" y="3421722"/>
            <a:ext cx="2342933" cy="2800091"/>
          </a:xfrm>
          <a:prstGeom prst="rect">
            <a:avLst/>
          </a:prstGeom>
        </p:spPr>
      </p:pic>
      <p:pic>
        <p:nvPicPr>
          <p:cNvPr id="5" name="Imagen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267599" y="2323309"/>
            <a:ext cx="1209675" cy="857250"/>
          </a:xfrm>
          <a:prstGeom prst="rect">
            <a:avLst/>
          </a:prstGeom>
        </p:spPr>
      </p:pic>
    </p:spTree>
    <p:extLst>
      <p:ext uri="{BB962C8B-B14F-4D97-AF65-F5344CB8AC3E}">
        <p14:creationId xmlns="" xmlns:p14="http://schemas.microsoft.com/office/powerpoint/2010/main" val="1392146717"/>
      </p:ext>
    </p:extLst>
  </p:cSld>
  <p:clrMapOvr>
    <a:masterClrMapping/>
  </p:clrMapOvr>
  <p:transition spd="slow">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36937" y="855560"/>
            <a:ext cx="2546252" cy="3826335"/>
          </a:xfrm>
          <a:prstGeom prst="ellipse">
            <a:avLst/>
          </a:prstGeom>
          <a:ln>
            <a:noFill/>
          </a:ln>
          <a:effectLst>
            <a:glow rad="127000">
              <a:schemeClr val="accent1">
                <a:alpha val="0"/>
              </a:schemeClr>
            </a:glow>
            <a:outerShdw dir="5400000" sx="1000" sy="1000" algn="ctr" rotWithShape="0">
              <a:srgbClr val="000000">
                <a:alpha val="0"/>
              </a:srgbClr>
            </a:outerShdw>
            <a:reflection stA="0" endPos="65000" dist="50800" dir="5400000" sy="-100000" algn="bl" rotWithShape="0"/>
            <a:softEdge rad="152400"/>
          </a:effectLst>
        </p:spPr>
      </p:pic>
      <p:sp>
        <p:nvSpPr>
          <p:cNvPr id="4" name="CuadroTexto 3"/>
          <p:cNvSpPr txBox="1"/>
          <p:nvPr/>
        </p:nvSpPr>
        <p:spPr>
          <a:xfrm>
            <a:off x="4294880" y="1084245"/>
            <a:ext cx="6338929" cy="3970318"/>
          </a:xfrm>
          <a:prstGeom prst="rect">
            <a:avLst/>
          </a:prstGeom>
          <a:noFill/>
        </p:spPr>
        <p:txBody>
          <a:bodyPr wrap="square" rtlCol="0">
            <a:spAutoFit/>
          </a:bodyPr>
          <a:lstStyle/>
          <a:p>
            <a:pPr marL="285750" indent="-285750">
              <a:buFont typeface="Arial" panose="020B0604020202020204" pitchFamily="34" charset="0"/>
              <a:buChar char="•"/>
            </a:pPr>
            <a:r>
              <a:rPr lang="es-AR" sz="2800" dirty="0" smtClean="0"/>
              <a:t>Nombre y Apellido: Juan Pérez</a:t>
            </a:r>
          </a:p>
          <a:p>
            <a:pPr marL="285750" indent="-285750">
              <a:buFont typeface="Arial" panose="020B0604020202020204" pitchFamily="34" charset="0"/>
              <a:buChar char="•"/>
            </a:pPr>
            <a:r>
              <a:rPr lang="es-AR" sz="2800" dirty="0" smtClean="0"/>
              <a:t>Profesión: Abogado</a:t>
            </a:r>
          </a:p>
          <a:p>
            <a:pPr marL="285750" indent="-285750">
              <a:buFont typeface="Arial" panose="020B0604020202020204" pitchFamily="34" charset="0"/>
              <a:buChar char="•"/>
            </a:pPr>
            <a:r>
              <a:rPr lang="es-AR" sz="2800" dirty="0" smtClean="0"/>
              <a:t>Edad: 29 años</a:t>
            </a:r>
          </a:p>
          <a:p>
            <a:pPr marL="285750" indent="-285750">
              <a:buFont typeface="Arial" panose="020B0604020202020204" pitchFamily="34" charset="0"/>
              <a:buChar char="•"/>
            </a:pPr>
            <a:r>
              <a:rPr lang="es-AR" sz="2800" dirty="0" smtClean="0"/>
              <a:t>Estado Civil: Soltero</a:t>
            </a:r>
          </a:p>
          <a:p>
            <a:pPr marL="285750" indent="-285750">
              <a:buFont typeface="Arial" panose="020B0604020202020204" pitchFamily="34" charset="0"/>
              <a:buChar char="•"/>
            </a:pPr>
            <a:r>
              <a:rPr lang="es-AR" sz="2800" dirty="0" smtClean="0"/>
              <a:t>Jurisdicciones de Actividades : C.A.B.A. y Provincia de Buenos Aires</a:t>
            </a:r>
          </a:p>
          <a:p>
            <a:pPr marL="285750" indent="-285750">
              <a:buFont typeface="Arial" panose="020B0604020202020204" pitchFamily="34" charset="0"/>
              <a:buChar char="•"/>
            </a:pPr>
            <a:r>
              <a:rPr lang="es-AR" sz="2800" dirty="0" smtClean="0"/>
              <a:t>Ingreso Percibido Anual: $696.000</a:t>
            </a:r>
          </a:p>
          <a:p>
            <a:pPr marL="285750" indent="-285750">
              <a:buFont typeface="Arial" panose="020B0604020202020204" pitchFamily="34" charset="0"/>
              <a:buChar char="•"/>
            </a:pPr>
            <a:r>
              <a:rPr lang="es-AR" sz="2800" dirty="0" smtClean="0"/>
              <a:t>Soltero</a:t>
            </a:r>
          </a:p>
          <a:p>
            <a:pPr marL="285750" indent="-285750">
              <a:buFont typeface="Arial" panose="020B0604020202020204" pitchFamily="34" charset="0"/>
              <a:buChar char="•"/>
            </a:pPr>
            <a:r>
              <a:rPr lang="es-AR" sz="2800" dirty="0" smtClean="0"/>
              <a:t>Sin hijos</a:t>
            </a:r>
          </a:p>
        </p:txBody>
      </p:sp>
      <p:sp>
        <p:nvSpPr>
          <p:cNvPr id="5" name="CuadroTexto 6"/>
          <p:cNvSpPr txBox="1"/>
          <p:nvPr/>
        </p:nvSpPr>
        <p:spPr>
          <a:xfrm>
            <a:off x="1696599" y="6211669"/>
            <a:ext cx="9265184"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1908998895"/>
      </p:ext>
    </p:extLst>
  </p:cSld>
  <p:clrMapOvr>
    <a:masterClrMapping/>
  </p:clrMapOvr>
  <p:transition spd="slow">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679268" y="248194"/>
          <a:ext cx="10763794" cy="5930537"/>
        </p:xfrm>
        <a:graphic>
          <a:graphicData uri="http://schemas.openxmlformats.org/drawingml/2006/table">
            <a:tbl>
              <a:tblPr/>
              <a:tblGrid>
                <a:gridCol w="2812973"/>
                <a:gridCol w="2247809"/>
                <a:gridCol w="2842943"/>
                <a:gridCol w="2860069"/>
              </a:tblGrid>
              <a:tr h="506710">
                <a:tc>
                  <a:txBody>
                    <a:bodyPr/>
                    <a:lstStyle/>
                    <a:p>
                      <a:pPr algn="l" fontAlgn="b"/>
                      <a:r>
                        <a:rPr lang="es-AR" sz="1800" b="1" i="0" u="none" strike="noStrike" dirty="0">
                          <a:solidFill>
                            <a:srgbClr val="000000"/>
                          </a:solidFill>
                          <a:latin typeface="Calibri"/>
                        </a:rPr>
                        <a:t>CONCEPTO ANUALIZADOS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800" b="1" i="0" u="none" strike="noStrike">
                          <a:solidFill>
                            <a:srgbClr val="000000"/>
                          </a:solidFill>
                          <a:latin typeface="Calibri"/>
                        </a:rPr>
                        <a:t>MONOTRIBUTO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800" b="1" i="0" u="none" strike="noStrike">
                          <a:solidFill>
                            <a:srgbClr val="000000"/>
                          </a:solidFill>
                          <a:latin typeface="Calibri"/>
                        </a:rPr>
                        <a:t>RESPONSABLE INSCRIPTO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800" b="1" i="0" u="none" strike="noStrike">
                          <a:solidFill>
                            <a:srgbClr val="000000"/>
                          </a:solidFill>
                          <a:latin typeface="Calibri"/>
                        </a:rPr>
                        <a:t>RELACION DE DEPENDENCIA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733716">
                <a:tc>
                  <a:txBody>
                    <a:bodyPr/>
                    <a:lstStyle/>
                    <a:p>
                      <a:pPr algn="l" fontAlgn="b"/>
                      <a:r>
                        <a:rPr lang="es-AR" sz="1400" b="1" i="0" u="none" strike="noStrike">
                          <a:solidFill>
                            <a:srgbClr val="000000"/>
                          </a:solidFill>
                          <a:latin typeface="Calibri"/>
                        </a:rPr>
                        <a:t>INGRESO PERCIBIDO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600" b="1" i="0" u="none" strike="noStrike" dirty="0">
                          <a:solidFill>
                            <a:srgbClr val="000000"/>
                          </a:solidFill>
                          <a:latin typeface="Calibri"/>
                        </a:rPr>
                        <a:t>                                  696.000,00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600" b="1" i="0" u="none" strike="noStrike" dirty="0">
                          <a:solidFill>
                            <a:srgbClr val="000000"/>
                          </a:solidFill>
                          <a:latin typeface="Calibri"/>
                        </a:rPr>
                        <a:t>                                                 696.000,00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600" b="1" i="0" u="none" strike="noStrike" dirty="0">
                          <a:solidFill>
                            <a:srgbClr val="000000"/>
                          </a:solidFill>
                          <a:latin typeface="Calibri"/>
                        </a:rPr>
                        <a:t>        </a:t>
                      </a:r>
                      <a:r>
                        <a:rPr lang="es-AR" sz="1600" b="1" i="0" u="none" strike="noStrike" dirty="0" smtClean="0">
                          <a:solidFill>
                            <a:srgbClr val="000000"/>
                          </a:solidFill>
                          <a:latin typeface="Calibri"/>
                        </a:rPr>
                        <a:t>696.000</a:t>
                      </a:r>
                      <a:r>
                        <a:rPr lang="es-AR" sz="1600" b="1" i="0" u="none" strike="noStrike" baseline="0" dirty="0" smtClean="0">
                          <a:solidFill>
                            <a:srgbClr val="000000"/>
                          </a:solidFill>
                          <a:latin typeface="Calibri"/>
                        </a:rPr>
                        <a:t> (netos)</a:t>
                      </a:r>
                      <a:endParaRPr lang="es-AR"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506710">
                <a:tc>
                  <a:txBody>
                    <a:bodyPr/>
                    <a:lstStyle/>
                    <a:p>
                      <a:pPr algn="l" fontAlgn="b"/>
                      <a:r>
                        <a:rPr lang="es-AR" sz="1400" b="1" i="0" u="none" strike="noStrike">
                          <a:solidFill>
                            <a:srgbClr val="000000"/>
                          </a:solidFill>
                          <a:latin typeface="Calibri"/>
                        </a:rPr>
                        <a:t>INGRESOS BRUTOS CABA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400" b="1" i="0" u="none" strike="noStrike">
                          <a:solidFill>
                            <a:srgbClr val="000000"/>
                          </a:solidFill>
                          <a:latin typeface="Calibri"/>
                        </a:rPr>
                        <a:t>EXENTO (Art. 179 ley 5493)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400" b="1" i="0" u="none" strike="noStrike">
                          <a:solidFill>
                            <a:srgbClr val="000000"/>
                          </a:solidFill>
                          <a:latin typeface="Calibri"/>
                        </a:rPr>
                        <a:t>EXENTO (Art. 179 ley 5493)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400" b="1" i="0" u="none" strike="noStrike">
                          <a:solidFill>
                            <a:srgbClr val="000000"/>
                          </a:solidFill>
                          <a:latin typeface="Calibri"/>
                        </a:rPr>
                        <a:t>NO GRAVADO (Art. 177 Ley 5493)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733716">
                <a:tc>
                  <a:txBody>
                    <a:bodyPr/>
                    <a:lstStyle/>
                    <a:p>
                      <a:pPr algn="l" fontAlgn="b"/>
                      <a:r>
                        <a:rPr lang="pt-BR" sz="1400" b="1" i="0" u="none" strike="noStrike">
                          <a:solidFill>
                            <a:srgbClr val="000000"/>
                          </a:solidFill>
                          <a:latin typeface="Calibri"/>
                        </a:rPr>
                        <a:t>INGRESOS BRUTOS BS AS (3,5%)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24.360,00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24.360,00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1400" b="1" i="0" u="none" strike="noStrike">
                          <a:solidFill>
                            <a:srgbClr val="000000"/>
                          </a:solidFill>
                          <a:latin typeface="Calibri"/>
                        </a:rPr>
                        <a:t>NO GRAVADO (Ley 10.397)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733716">
                <a:tc>
                  <a:txBody>
                    <a:bodyPr/>
                    <a:lstStyle/>
                    <a:p>
                      <a:pPr algn="l" fontAlgn="b"/>
                      <a:r>
                        <a:rPr lang="es-AR" sz="1400" b="1" i="0" u="none" strike="noStrike">
                          <a:solidFill>
                            <a:srgbClr val="000000"/>
                          </a:solidFill>
                          <a:latin typeface="Calibri"/>
                        </a:rPr>
                        <a:t>CUOTA MONOTRIBUTO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45.643,32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648590">
                <a:tc>
                  <a:txBody>
                    <a:bodyPr/>
                    <a:lstStyle/>
                    <a:p>
                      <a:pPr algn="l" fontAlgn="b"/>
                      <a:r>
                        <a:rPr lang="es-AR" sz="1800" b="1" i="0" u="none" strike="noStrike" dirty="0">
                          <a:solidFill>
                            <a:schemeClr val="tx2">
                              <a:lumMod val="75000"/>
                            </a:schemeClr>
                          </a:solidFill>
                          <a:latin typeface="Calibri"/>
                        </a:rPr>
                        <a:t> IIGG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chemeClr val="tx2">
                              <a:lumMod val="75000"/>
                            </a:schemeClr>
                          </a:solidFill>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2000" b="1" i="0" u="none" strike="noStrike" dirty="0" smtClean="0">
                          <a:solidFill>
                            <a:schemeClr val="tx2">
                              <a:lumMod val="75000"/>
                            </a:schemeClr>
                          </a:solidFill>
                          <a:latin typeface="Calibri"/>
                        </a:rPr>
                        <a:t> </a:t>
                      </a:r>
                      <a:r>
                        <a:rPr lang="es-AR" sz="2000" b="1" i="0" u="none" strike="noStrike" dirty="0">
                          <a:solidFill>
                            <a:schemeClr val="tx2">
                              <a:lumMod val="75000"/>
                            </a:schemeClr>
                          </a:solidFill>
                          <a:latin typeface="Calibri"/>
                        </a:rPr>
                        <a:t>174.000,00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2000" b="1" i="0" u="none" strike="noStrike" dirty="0">
                          <a:solidFill>
                            <a:schemeClr val="tx2">
                              <a:lumMod val="75000"/>
                            </a:schemeClr>
                          </a:solidFill>
                          <a:latin typeface="Calibri"/>
                        </a:rPr>
                        <a:t>              </a:t>
                      </a:r>
                      <a:r>
                        <a:rPr lang="es-AR" sz="2000" b="1" i="0" u="none" strike="noStrike" dirty="0" smtClean="0">
                          <a:solidFill>
                            <a:schemeClr val="tx2">
                              <a:lumMod val="75000"/>
                            </a:schemeClr>
                          </a:solidFill>
                          <a:latin typeface="Calibri"/>
                        </a:rPr>
                        <a:t> 107.000,00 </a:t>
                      </a:r>
                      <a:endParaRPr lang="es-AR" sz="2000" b="1" i="0" u="none" strike="noStrike" dirty="0">
                        <a:solidFill>
                          <a:schemeClr val="tx2">
                            <a:lumMod val="75000"/>
                          </a:schemeClr>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871542">
                <a:tc>
                  <a:txBody>
                    <a:bodyPr/>
                    <a:lstStyle/>
                    <a:p>
                      <a:pPr algn="l" fontAlgn="b"/>
                      <a:r>
                        <a:rPr lang="es-AR" sz="1400" b="1" i="0" u="none" strike="noStrike" dirty="0">
                          <a:solidFill>
                            <a:srgbClr val="000000"/>
                          </a:solidFill>
                          <a:latin typeface="Calibri"/>
                        </a:rPr>
                        <a:t>CUOTA AUTONOMO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a:t>
                      </a:r>
                      <a:r>
                        <a:rPr lang="es-AR" sz="1800" b="1" i="0" u="none" strike="noStrike" dirty="0" smtClean="0">
                          <a:solidFill>
                            <a:srgbClr val="000000"/>
                          </a:solidFill>
                          <a:latin typeface="Calibri"/>
                        </a:rPr>
                        <a:t>19.929,60</a:t>
                      </a:r>
                      <a:endParaRPr lang="es-AR" sz="18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ctr" fontAlgn="b"/>
                      <a:r>
                        <a:rPr lang="es-AR" sz="1800" b="1"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567516">
                <a:tc>
                  <a:txBody>
                    <a:bodyPr/>
                    <a:lstStyle/>
                    <a:p>
                      <a:pPr algn="l" fontAlgn="b"/>
                      <a:r>
                        <a:rPr lang="es-AR" sz="2000" b="1" i="0" u="none" strike="noStrike" dirty="0">
                          <a:solidFill>
                            <a:srgbClr val="000000"/>
                          </a:solidFill>
                          <a:latin typeface="Calibri"/>
                        </a:rPr>
                        <a:t>COSTO TOTAL + IIBB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a:solidFill>
                            <a:srgbClr val="000000"/>
                          </a:solidFill>
                          <a:latin typeface="Calibri"/>
                        </a:rPr>
                        <a:t>               70.003,32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dirty="0">
                          <a:solidFill>
                            <a:srgbClr val="000000"/>
                          </a:solidFill>
                          <a:latin typeface="Calibri"/>
                        </a:rPr>
                        <a:t>                </a:t>
                      </a:r>
                      <a:r>
                        <a:rPr lang="es-AR" sz="2000" b="1" i="0" u="none" strike="noStrike" dirty="0" smtClean="0">
                          <a:solidFill>
                            <a:srgbClr val="000000"/>
                          </a:solidFill>
                          <a:latin typeface="Calibri"/>
                        </a:rPr>
                        <a:t>233.685,12 </a:t>
                      </a:r>
                      <a:endParaRPr lang="es-AR" sz="20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dirty="0">
                          <a:solidFill>
                            <a:srgbClr val="000000"/>
                          </a:solidFill>
                          <a:latin typeface="Calibri"/>
                        </a:rPr>
                        <a:t>                     </a:t>
                      </a:r>
                      <a:r>
                        <a:rPr lang="es-AR" sz="2000" b="1" i="0" u="none" strike="noStrike" dirty="0" smtClean="0">
                          <a:solidFill>
                            <a:srgbClr val="000000"/>
                          </a:solidFill>
                          <a:latin typeface="Calibri"/>
                        </a:rPr>
                        <a:t>110.000,00 </a:t>
                      </a:r>
                      <a:endParaRPr lang="es-AR" sz="20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r h="628321">
                <a:tc>
                  <a:txBody>
                    <a:bodyPr/>
                    <a:lstStyle/>
                    <a:p>
                      <a:pPr algn="l" fontAlgn="b"/>
                      <a:r>
                        <a:rPr lang="es-AR" sz="2000" b="1" i="0" u="none" strike="noStrike" dirty="0">
                          <a:solidFill>
                            <a:srgbClr val="000000"/>
                          </a:solidFill>
                          <a:latin typeface="Calibri"/>
                        </a:rPr>
                        <a:t>COSTO TOTAL sin IIBB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dirty="0">
                          <a:solidFill>
                            <a:srgbClr val="000000"/>
                          </a:solidFill>
                          <a:latin typeface="Calibri"/>
                        </a:rPr>
                        <a:t>               45.643,32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dirty="0">
                          <a:solidFill>
                            <a:srgbClr val="000000"/>
                          </a:solidFill>
                          <a:latin typeface="Calibri"/>
                        </a:rPr>
                        <a:t>                </a:t>
                      </a:r>
                      <a:r>
                        <a:rPr lang="es-AR" sz="2000" b="1" i="0" u="none" strike="noStrike" dirty="0" smtClean="0">
                          <a:solidFill>
                            <a:srgbClr val="000000"/>
                          </a:solidFill>
                          <a:latin typeface="Calibri"/>
                        </a:rPr>
                        <a:t> </a:t>
                      </a:r>
                      <a:r>
                        <a:rPr lang="es-AR" sz="2000" b="1" i="0" u="none" strike="noStrike" dirty="0">
                          <a:solidFill>
                            <a:srgbClr val="000000"/>
                          </a:solidFill>
                          <a:latin typeface="Calibri"/>
                        </a:rPr>
                        <a:t>209.325,12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c>
                  <a:txBody>
                    <a:bodyPr/>
                    <a:lstStyle/>
                    <a:p>
                      <a:pPr algn="l" fontAlgn="b"/>
                      <a:r>
                        <a:rPr lang="es-AR" sz="2000" b="1" i="0" u="none" strike="noStrike" dirty="0">
                          <a:solidFill>
                            <a:srgbClr val="000000"/>
                          </a:solidFill>
                          <a:latin typeface="Calibri"/>
                        </a:rPr>
                        <a:t>                     </a:t>
                      </a:r>
                      <a:r>
                        <a:rPr lang="es-AR" sz="2000" b="1" i="0" u="none" strike="noStrike" dirty="0" smtClean="0">
                          <a:solidFill>
                            <a:srgbClr val="000000"/>
                          </a:solidFill>
                          <a:latin typeface="Calibri"/>
                        </a:rPr>
                        <a:t>110.000,00 </a:t>
                      </a:r>
                      <a:endParaRPr lang="es-AR" sz="20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alpha val="15000"/>
                      </a:schemeClr>
                    </a:solidFill>
                  </a:tcPr>
                </a:tc>
              </a:tr>
            </a:tbl>
          </a:graphicData>
        </a:graphic>
      </p:graphicFrame>
      <p:sp>
        <p:nvSpPr>
          <p:cNvPr id="4" name="CuadroTexto 6"/>
          <p:cNvSpPr txBox="1"/>
          <p:nvPr/>
        </p:nvSpPr>
        <p:spPr>
          <a:xfrm>
            <a:off x="2865227"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1800589520"/>
      </p:ext>
    </p:extLst>
  </p:cSld>
  <p:clrMapOvr>
    <a:masterClrMapping/>
  </p:clrMapOvr>
  <p:transition spd="slow">
    <p:push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1169" y="618762"/>
            <a:ext cx="9430953" cy="3271650"/>
          </a:xfrm>
          <a:noFill/>
          <a:effectLst>
            <a:outerShdw blurRad="50800" dist="50800" dir="5400000" algn="ctr" rotWithShape="0">
              <a:srgbClr val="000000">
                <a:alpha val="41000"/>
              </a:srgbClr>
            </a:outerShdw>
            <a:softEdge rad="139700"/>
          </a:effectLst>
        </p:spPr>
        <p:txBody>
          <a:bodyPr anchor="ctr" anchorCtr="0">
            <a:noAutofit/>
          </a:bodyPr>
          <a:lstStyle/>
          <a:p>
            <a:r>
              <a:rPr lang="es-AR" sz="7200" dirty="0" smtClean="0"/>
              <a:t>Iniciación Profesional </a:t>
            </a:r>
            <a:endParaRPr lang="es-AR" sz="7200" dirty="0"/>
          </a:p>
        </p:txBody>
      </p:sp>
      <p:sp useBgFill="1">
        <p:nvSpPr>
          <p:cNvPr id="3" name="Subtítulo 2"/>
          <p:cNvSpPr>
            <a:spLocks noGrp="1"/>
          </p:cNvSpPr>
          <p:nvPr>
            <p:ph type="subTitle" idx="1"/>
          </p:nvPr>
        </p:nvSpPr>
        <p:spPr>
          <a:xfrm>
            <a:off x="1401170" y="4033088"/>
            <a:ext cx="9144000" cy="693657"/>
          </a:xfrm>
          <a:ln>
            <a:solidFill>
              <a:schemeClr val="accent4">
                <a:lumMod val="40000"/>
                <a:lumOff val="60000"/>
              </a:schemeClr>
            </a:solidFill>
          </a:ln>
        </p:spPr>
        <p:txBody>
          <a:bodyPr anchor="ctr" anchorCtr="0">
            <a:normAutofit/>
          </a:bodyPr>
          <a:lstStyle/>
          <a:p>
            <a:r>
              <a:rPr lang="es-AR" sz="3600" b="1" dirty="0" smtClean="0"/>
              <a:t>FIN</a:t>
            </a:r>
          </a:p>
        </p:txBody>
      </p:sp>
      <p:sp>
        <p:nvSpPr>
          <p:cNvPr id="6" name="CuadroTexto 5"/>
          <p:cNvSpPr txBox="1"/>
          <p:nvPr/>
        </p:nvSpPr>
        <p:spPr>
          <a:xfrm>
            <a:off x="1584050" y="4937760"/>
            <a:ext cx="8778240" cy="646331"/>
          </a:xfrm>
          <a:prstGeom prst="rect">
            <a:avLst/>
          </a:prstGeom>
          <a:noFill/>
          <a:ln>
            <a:solidFill>
              <a:schemeClr val="accent4">
                <a:lumMod val="40000"/>
                <a:lumOff val="60000"/>
              </a:schemeClr>
            </a:solidFill>
          </a:ln>
        </p:spPr>
        <p:txBody>
          <a:bodyPr wrap="square" rtlCol="0">
            <a:spAutoFit/>
          </a:bodyPr>
          <a:lstStyle/>
          <a:p>
            <a:pPr algn="ctr"/>
            <a:r>
              <a:rPr lang="es-AR" sz="3600" b="1" dirty="0" smtClean="0"/>
              <a:t>Contador Rodrigo Campillay </a:t>
            </a:r>
          </a:p>
        </p:txBody>
      </p:sp>
      <p:sp>
        <p:nvSpPr>
          <p:cNvPr id="8" name="CuadroTexto 6"/>
          <p:cNvSpPr txBox="1"/>
          <p:nvPr/>
        </p:nvSpPr>
        <p:spPr>
          <a:xfrm>
            <a:off x="3151666"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942119281"/>
      </p:ext>
    </p:extLst>
  </p:cSld>
  <p:clrMapOvr>
    <a:masterClrMapping/>
  </p:clrMapOvr>
  <p:transition spd="slow">
    <p:circl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805304" y="14068"/>
            <a:ext cx="2996420" cy="830997"/>
          </a:xfrm>
          <a:prstGeom prst="rect">
            <a:avLst/>
          </a:prstGeom>
          <a:noFill/>
          <a:ln>
            <a:noFill/>
          </a:ln>
        </p:spPr>
        <p:txBody>
          <a:bodyPr wrap="square" rtlCol="0">
            <a:spAutoFit/>
          </a:bodyPr>
          <a:lstStyle/>
          <a:p>
            <a:pPr algn="ctr"/>
            <a:r>
              <a:rPr lang="es-AR" sz="2400" b="1" dirty="0" smtClean="0"/>
              <a:t>RECURSOS DERIVADOS</a:t>
            </a:r>
            <a:endParaRPr lang="es-AR" sz="2400" b="1" dirty="0"/>
          </a:p>
        </p:txBody>
      </p:sp>
      <p:sp>
        <p:nvSpPr>
          <p:cNvPr id="6" name="Flecha abajo 5"/>
          <p:cNvSpPr/>
          <p:nvPr/>
        </p:nvSpPr>
        <p:spPr>
          <a:xfrm>
            <a:off x="5036234" y="949080"/>
            <a:ext cx="576775" cy="829994"/>
          </a:xfrm>
          <a:prstGeom prst="downArrow">
            <a:avLst>
              <a:gd name="adj1" fmla="val 30488"/>
              <a:gd name="adj2"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CuadroTexto 6"/>
          <p:cNvSpPr txBox="1"/>
          <p:nvPr/>
        </p:nvSpPr>
        <p:spPr>
          <a:xfrm>
            <a:off x="1262567" y="2002800"/>
            <a:ext cx="8081889" cy="523220"/>
          </a:xfrm>
          <a:prstGeom prst="rect">
            <a:avLst/>
          </a:prstGeom>
          <a:noFill/>
        </p:spPr>
        <p:txBody>
          <a:bodyPr wrap="square" rtlCol="0">
            <a:spAutoFit/>
          </a:bodyPr>
          <a:lstStyle/>
          <a:p>
            <a:pPr algn="ctr"/>
            <a:r>
              <a:rPr lang="es-AR" sz="2800" b="1" dirty="0" smtClean="0"/>
              <a:t>TRIBUTOS</a:t>
            </a:r>
            <a:endParaRPr lang="es-AR" sz="2800" b="1" dirty="0"/>
          </a:p>
        </p:txBody>
      </p:sp>
      <p:sp>
        <p:nvSpPr>
          <p:cNvPr id="8" name="Flecha abajo 7"/>
          <p:cNvSpPr/>
          <p:nvPr/>
        </p:nvSpPr>
        <p:spPr>
          <a:xfrm rot="2601121">
            <a:off x="3582554" y="2333685"/>
            <a:ext cx="386872" cy="93463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Elipse 8"/>
          <p:cNvSpPr/>
          <p:nvPr/>
        </p:nvSpPr>
        <p:spPr>
          <a:xfrm>
            <a:off x="4037420" y="1793142"/>
            <a:ext cx="2532185" cy="942536"/>
          </a:xfrm>
          <a:prstGeom prst="ellipse">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Elipse 9"/>
          <p:cNvSpPr/>
          <p:nvPr/>
        </p:nvSpPr>
        <p:spPr>
          <a:xfrm>
            <a:off x="3094893" y="0"/>
            <a:ext cx="4459458" cy="935012"/>
          </a:xfrm>
          <a:prstGeom prst="ellipse">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Flecha abajo 10"/>
          <p:cNvSpPr/>
          <p:nvPr/>
        </p:nvSpPr>
        <p:spPr>
          <a:xfrm rot="19690600">
            <a:off x="6783750" y="2382643"/>
            <a:ext cx="551017" cy="2517260"/>
          </a:xfrm>
          <a:prstGeom prst="downArrow">
            <a:avLst>
              <a:gd name="adj1" fmla="val 50000"/>
              <a:gd name="adj2" fmla="val 7485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Flecha abajo 11"/>
          <p:cNvSpPr/>
          <p:nvPr/>
        </p:nvSpPr>
        <p:spPr>
          <a:xfrm>
            <a:off x="4942647" y="2792234"/>
            <a:ext cx="492369" cy="1362855"/>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CuadroTexto 12"/>
          <p:cNvSpPr txBox="1"/>
          <p:nvPr/>
        </p:nvSpPr>
        <p:spPr>
          <a:xfrm>
            <a:off x="2295800" y="3131191"/>
            <a:ext cx="2096086" cy="523220"/>
          </a:xfrm>
          <a:prstGeom prst="rect">
            <a:avLst/>
          </a:prstGeom>
          <a:noFill/>
        </p:spPr>
        <p:txBody>
          <a:bodyPr wrap="square" rtlCol="0">
            <a:spAutoFit/>
          </a:bodyPr>
          <a:lstStyle/>
          <a:p>
            <a:r>
              <a:rPr lang="es-AR" sz="2800" b="1" dirty="0" smtClean="0"/>
              <a:t>TASA</a:t>
            </a:r>
            <a:endParaRPr lang="es-AR" sz="2800" b="1" dirty="0"/>
          </a:p>
        </p:txBody>
      </p:sp>
      <p:sp>
        <p:nvSpPr>
          <p:cNvPr id="14" name="CuadroTexto 13"/>
          <p:cNvSpPr txBox="1"/>
          <p:nvPr/>
        </p:nvSpPr>
        <p:spPr>
          <a:xfrm>
            <a:off x="4124015" y="4217304"/>
            <a:ext cx="2592356" cy="461665"/>
          </a:xfrm>
          <a:prstGeom prst="rect">
            <a:avLst/>
          </a:prstGeom>
          <a:noFill/>
        </p:spPr>
        <p:txBody>
          <a:bodyPr wrap="square" rtlCol="0">
            <a:spAutoFit/>
          </a:bodyPr>
          <a:lstStyle/>
          <a:p>
            <a:r>
              <a:rPr lang="es-AR" sz="2400" b="1" dirty="0" smtClean="0"/>
              <a:t>CONTRIBUCION</a:t>
            </a:r>
            <a:endParaRPr lang="es-AR" b="1" dirty="0"/>
          </a:p>
        </p:txBody>
      </p:sp>
      <p:sp>
        <p:nvSpPr>
          <p:cNvPr id="15" name="Flecha abajo 14"/>
          <p:cNvSpPr/>
          <p:nvPr/>
        </p:nvSpPr>
        <p:spPr>
          <a:xfrm>
            <a:off x="4810247" y="4833899"/>
            <a:ext cx="651366" cy="95660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CuadroTexto 15"/>
          <p:cNvSpPr txBox="1"/>
          <p:nvPr/>
        </p:nvSpPr>
        <p:spPr>
          <a:xfrm>
            <a:off x="2956498" y="5977073"/>
            <a:ext cx="4358864" cy="400110"/>
          </a:xfrm>
          <a:prstGeom prst="rect">
            <a:avLst/>
          </a:prstGeom>
          <a:noFill/>
        </p:spPr>
        <p:txBody>
          <a:bodyPr wrap="square" rtlCol="0">
            <a:spAutoFit/>
          </a:bodyPr>
          <a:lstStyle/>
          <a:p>
            <a:r>
              <a:rPr lang="es-AR" sz="2000" b="1" dirty="0" smtClean="0"/>
              <a:t>Pueden ser: “Reales” o “Parafiscales”</a:t>
            </a:r>
            <a:endParaRPr lang="es-AR" sz="2000" b="1" dirty="0"/>
          </a:p>
        </p:txBody>
      </p:sp>
      <p:sp>
        <p:nvSpPr>
          <p:cNvPr id="17" name="Elipse 16"/>
          <p:cNvSpPr/>
          <p:nvPr/>
        </p:nvSpPr>
        <p:spPr>
          <a:xfrm>
            <a:off x="7351259" y="4756526"/>
            <a:ext cx="1603717" cy="1111348"/>
          </a:xfrm>
          <a:prstGeom prst="ellipse">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CuadroTexto 17"/>
          <p:cNvSpPr txBox="1"/>
          <p:nvPr/>
        </p:nvSpPr>
        <p:spPr>
          <a:xfrm>
            <a:off x="7502034" y="5127534"/>
            <a:ext cx="1405066" cy="369332"/>
          </a:xfrm>
          <a:prstGeom prst="rect">
            <a:avLst/>
          </a:prstGeom>
          <a:noFill/>
        </p:spPr>
        <p:txBody>
          <a:bodyPr wrap="square" rtlCol="0">
            <a:spAutoFit/>
          </a:bodyPr>
          <a:lstStyle/>
          <a:p>
            <a:r>
              <a:rPr lang="es-AR" b="1" dirty="0" smtClean="0"/>
              <a:t>IMPUESTO</a:t>
            </a:r>
            <a:endParaRPr lang="es-AR" b="1" dirty="0"/>
          </a:p>
        </p:txBody>
      </p:sp>
      <p:sp>
        <p:nvSpPr>
          <p:cNvPr id="19" name="Flecha derecha 18"/>
          <p:cNvSpPr/>
          <p:nvPr/>
        </p:nvSpPr>
        <p:spPr>
          <a:xfrm rot="17712553">
            <a:off x="7975845" y="3657032"/>
            <a:ext cx="2019261" cy="43686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Flecha derecha 19"/>
          <p:cNvSpPr/>
          <p:nvPr/>
        </p:nvSpPr>
        <p:spPr>
          <a:xfrm rot="19926730">
            <a:off x="8888874" y="4673148"/>
            <a:ext cx="843157" cy="43686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2" name="Flecha derecha 21"/>
          <p:cNvSpPr/>
          <p:nvPr/>
        </p:nvSpPr>
        <p:spPr>
          <a:xfrm rot="1243312">
            <a:off x="8961761" y="5353347"/>
            <a:ext cx="699532" cy="43686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CuadroTexto 22"/>
          <p:cNvSpPr txBox="1"/>
          <p:nvPr/>
        </p:nvSpPr>
        <p:spPr>
          <a:xfrm>
            <a:off x="9352814" y="2704627"/>
            <a:ext cx="2807008" cy="369332"/>
          </a:xfrm>
          <a:prstGeom prst="rect">
            <a:avLst/>
          </a:prstGeom>
          <a:noFill/>
        </p:spPr>
        <p:txBody>
          <a:bodyPr wrap="square" rtlCol="0">
            <a:spAutoFit/>
          </a:bodyPr>
          <a:lstStyle/>
          <a:p>
            <a:r>
              <a:rPr lang="es-AR" b="1" dirty="0" smtClean="0"/>
              <a:t>DIRECTO e INDIRECTO</a:t>
            </a:r>
            <a:endParaRPr lang="es-AR" b="1" dirty="0"/>
          </a:p>
        </p:txBody>
      </p:sp>
      <p:sp>
        <p:nvSpPr>
          <p:cNvPr id="24" name="CuadroTexto 23"/>
          <p:cNvSpPr txBox="1"/>
          <p:nvPr/>
        </p:nvSpPr>
        <p:spPr>
          <a:xfrm>
            <a:off x="9661563" y="4349899"/>
            <a:ext cx="2319577" cy="338554"/>
          </a:xfrm>
          <a:prstGeom prst="rect">
            <a:avLst/>
          </a:prstGeom>
          <a:noFill/>
        </p:spPr>
        <p:txBody>
          <a:bodyPr wrap="square" rtlCol="0">
            <a:spAutoFit/>
          </a:bodyPr>
          <a:lstStyle/>
          <a:p>
            <a:r>
              <a:rPr lang="es-AR" sz="1600" b="1" dirty="0" smtClean="0"/>
              <a:t>REAL y PERSONAL</a:t>
            </a:r>
            <a:endParaRPr lang="es-AR" sz="1600" b="1" dirty="0"/>
          </a:p>
        </p:txBody>
      </p:sp>
      <p:sp>
        <p:nvSpPr>
          <p:cNvPr id="25" name="CuadroTexto 24"/>
          <p:cNvSpPr txBox="1"/>
          <p:nvPr/>
        </p:nvSpPr>
        <p:spPr>
          <a:xfrm>
            <a:off x="9642582" y="5635201"/>
            <a:ext cx="2338559" cy="276999"/>
          </a:xfrm>
          <a:prstGeom prst="rect">
            <a:avLst/>
          </a:prstGeom>
          <a:noFill/>
        </p:spPr>
        <p:txBody>
          <a:bodyPr wrap="square" rtlCol="0">
            <a:spAutoFit/>
          </a:bodyPr>
          <a:lstStyle/>
          <a:p>
            <a:r>
              <a:rPr lang="es-AR" sz="1200" b="1" dirty="0" smtClean="0"/>
              <a:t>PROGRESIVO y REGRESIVO</a:t>
            </a:r>
            <a:endParaRPr lang="es-AR" sz="1200" b="1" dirty="0"/>
          </a:p>
        </p:txBody>
      </p:sp>
      <p:sp>
        <p:nvSpPr>
          <p:cNvPr id="26" name="Flecha abajo 25"/>
          <p:cNvSpPr/>
          <p:nvPr/>
        </p:nvSpPr>
        <p:spPr>
          <a:xfrm rot="1841212">
            <a:off x="1927288" y="3707712"/>
            <a:ext cx="486142" cy="78164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7" name="CuadroTexto 26"/>
          <p:cNvSpPr txBox="1"/>
          <p:nvPr/>
        </p:nvSpPr>
        <p:spPr>
          <a:xfrm>
            <a:off x="253219" y="4619453"/>
            <a:ext cx="2841674" cy="1754326"/>
          </a:xfrm>
          <a:prstGeom prst="rect">
            <a:avLst/>
          </a:prstGeom>
          <a:noFill/>
        </p:spPr>
        <p:txBody>
          <a:bodyPr wrap="square" rtlCol="0">
            <a:spAutoFit/>
          </a:bodyPr>
          <a:lstStyle/>
          <a:p>
            <a:r>
              <a:rPr lang="es-AR" dirty="0" smtClean="0"/>
              <a:t>“Detracción económica, que exige el estado, susceptible de ser dividida, por la cual se obtiene una contraprestación a cambio”. </a:t>
            </a:r>
            <a:r>
              <a:rPr lang="es-AR" b="1" dirty="0" smtClean="0"/>
              <a:t>Ej. ABL en C.A.B.A.</a:t>
            </a:r>
            <a:endParaRPr lang="es-AR" b="1" dirty="0"/>
          </a:p>
        </p:txBody>
      </p:sp>
      <p:sp>
        <p:nvSpPr>
          <p:cNvPr id="2" name="Elipse 1"/>
          <p:cNvSpPr/>
          <p:nvPr/>
        </p:nvSpPr>
        <p:spPr>
          <a:xfrm>
            <a:off x="614149" y="53495"/>
            <a:ext cx="1964698" cy="791570"/>
          </a:xfrm>
          <a:prstGeom prst="ellipse">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 name="CuadroTexto 3"/>
          <p:cNvSpPr txBox="1"/>
          <p:nvPr/>
        </p:nvSpPr>
        <p:spPr>
          <a:xfrm>
            <a:off x="782991" y="126114"/>
            <a:ext cx="1627014" cy="646331"/>
          </a:xfrm>
          <a:prstGeom prst="rect">
            <a:avLst/>
          </a:prstGeom>
          <a:noFill/>
        </p:spPr>
        <p:txBody>
          <a:bodyPr wrap="square" rtlCol="0">
            <a:spAutoFit/>
          </a:bodyPr>
          <a:lstStyle/>
          <a:p>
            <a:pPr algn="ctr"/>
            <a:r>
              <a:rPr lang="es-AR" b="1" dirty="0" smtClean="0"/>
              <a:t>RECURSOS ORIGINARIOS</a:t>
            </a:r>
            <a:endParaRPr lang="es-AR" b="1" dirty="0"/>
          </a:p>
        </p:txBody>
      </p:sp>
      <p:sp>
        <p:nvSpPr>
          <p:cNvPr id="29" name="CuadroTexto 6"/>
          <p:cNvSpPr txBox="1"/>
          <p:nvPr/>
        </p:nvSpPr>
        <p:spPr>
          <a:xfrm>
            <a:off x="2887262"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4015144166"/>
      </p:ext>
    </p:extLst>
  </p:cSld>
  <p:clrMapOvr>
    <a:masterClrMapping/>
  </p:clrMapOvr>
  <p:transition spd="slow">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 xmlns:p14="http://schemas.microsoft.com/office/powerpoint/2010/main" val="3174953012"/>
              </p:ext>
            </p:extLst>
          </p:nvPr>
        </p:nvGraphicFramePr>
        <p:xfrm>
          <a:off x="0" y="1187264"/>
          <a:ext cx="11479236" cy="4884789"/>
        </p:xfrm>
        <a:graphic>
          <a:graphicData uri="http://schemas.openxmlformats.org/drawingml/2006/table">
            <a:tbl>
              <a:tblPr>
                <a:tableStyleId>{93296810-A885-4BE3-A3E7-6D5BEEA58F35}</a:tableStyleId>
              </a:tblPr>
              <a:tblGrid>
                <a:gridCol w="1385822"/>
                <a:gridCol w="4550126"/>
                <a:gridCol w="1385822"/>
                <a:gridCol w="1385822"/>
                <a:gridCol w="1385822"/>
                <a:gridCol w="1385822"/>
              </a:tblGrid>
              <a:tr h="766491">
                <a:tc>
                  <a:txBody>
                    <a:bodyPr/>
                    <a:lstStyle/>
                    <a:p>
                      <a:pPr algn="l" fontAlgn="b"/>
                      <a:r>
                        <a:rPr lang="es-AR" sz="2400" b="1" u="none" strike="noStrike" dirty="0" smtClean="0">
                          <a:effectLst/>
                        </a:rPr>
                        <a:t> </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dirty="0" smtClean="0">
                          <a:effectLst/>
                        </a:rPr>
                        <a:t> </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gridSpan="2">
                  <a:txBody>
                    <a:bodyPr/>
                    <a:lstStyle/>
                    <a:p>
                      <a:pPr algn="ctr" fontAlgn="b"/>
                      <a:r>
                        <a:rPr lang="es-AR" sz="2400" b="1" u="none" strike="noStrike" dirty="0" smtClean="0">
                          <a:effectLst/>
                        </a:rPr>
                        <a:t>CONTRIBUYENTE "A"</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CONTRIBUYENTE "B"</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r h="794043">
                <a:tc gridSpan="2">
                  <a:txBody>
                    <a:bodyPr/>
                    <a:lstStyle/>
                    <a:p>
                      <a:pPr algn="ctr" fontAlgn="b"/>
                      <a:r>
                        <a:rPr lang="es-AR" sz="2400" b="1" u="none" strike="noStrike" smtClean="0">
                          <a:effectLst/>
                        </a:rPr>
                        <a:t>INGRESO MENSUAL</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150.000,00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20.000,00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r h="530979">
                <a:tc gridSpan="2">
                  <a:txBody>
                    <a:bodyPr/>
                    <a:lstStyle/>
                    <a:p>
                      <a:pPr algn="ctr" fontAlgn="b"/>
                      <a:r>
                        <a:rPr lang="es-AR" sz="2400" b="1" u="none" strike="noStrike" smtClean="0">
                          <a:effectLst/>
                        </a:rPr>
                        <a:t>HIJOS</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2</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2</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r h="794043">
                <a:tc gridSpan="2">
                  <a:txBody>
                    <a:bodyPr/>
                    <a:lstStyle/>
                    <a:p>
                      <a:pPr algn="ctr" fontAlgn="b"/>
                      <a:r>
                        <a:rPr lang="es-AR" sz="2400" b="1" u="none" strike="noStrike" dirty="0" smtClean="0">
                          <a:effectLst/>
                        </a:rPr>
                        <a:t>CONSUMO</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30.000,00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20.000,00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r h="794043">
                <a:tc gridSpan="2">
                  <a:txBody>
                    <a:bodyPr/>
                    <a:lstStyle/>
                    <a:p>
                      <a:pPr algn="ctr" fontAlgn="b"/>
                      <a:r>
                        <a:rPr lang="es-AR" sz="2400" b="1" i="0" u="none" strike="noStrike" dirty="0" smtClean="0">
                          <a:solidFill>
                            <a:srgbClr val="000000"/>
                          </a:solidFill>
                          <a:effectLst/>
                          <a:latin typeface="Calibri" panose="020F0502020204030204" pitchFamily="34" charset="0"/>
                        </a:rPr>
                        <a:t>IMPUESTO</a:t>
                      </a:r>
                      <a:r>
                        <a:rPr lang="es-AR" sz="2400" b="1" i="0" u="none" strike="noStrike" baseline="0" dirty="0" smtClean="0">
                          <a:solidFill>
                            <a:srgbClr val="000000"/>
                          </a:solidFill>
                          <a:effectLst/>
                          <a:latin typeface="Calibri" panose="020F0502020204030204" pitchFamily="34" charset="0"/>
                        </a:rPr>
                        <a:t> AL CONSUMO 21%</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5.206,61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                                  3.471,07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r h="438699">
                <a:tc>
                  <a:txBody>
                    <a:bodyPr/>
                    <a:lstStyle/>
                    <a:p>
                      <a:pPr algn="l" fontAlgn="b"/>
                      <a:r>
                        <a:rPr lang="es-AR" sz="2400" b="1" u="none" strike="noStrike" smtClean="0">
                          <a:effectLst/>
                        </a:rPr>
                        <a:t>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smtClean="0">
                          <a:effectLst/>
                        </a:rPr>
                        <a:t>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smtClean="0">
                          <a:effectLst/>
                        </a:rPr>
                        <a:t>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smtClean="0">
                          <a:effectLst/>
                        </a:rPr>
                        <a:t> </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smtClean="0">
                          <a:effectLst/>
                        </a:rPr>
                        <a:t> </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a:txBody>
                    <a:bodyPr/>
                    <a:lstStyle/>
                    <a:p>
                      <a:pPr algn="l" fontAlgn="b"/>
                      <a:r>
                        <a:rPr lang="es-AR" sz="2400" b="1" u="none" strike="noStrike" smtClean="0">
                          <a:effectLst/>
                        </a:rPr>
                        <a:t> </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r>
              <a:tr h="766491">
                <a:tc gridSpan="2">
                  <a:txBody>
                    <a:bodyPr/>
                    <a:lstStyle/>
                    <a:p>
                      <a:pPr algn="ctr" fontAlgn="b"/>
                      <a:r>
                        <a:rPr lang="es-AR" sz="2400" b="1" u="none" strike="noStrike" dirty="0" smtClean="0">
                          <a:effectLst/>
                        </a:rPr>
                        <a:t>¿Cuánto representa la carga tributaria en el ingreso?</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smtClean="0">
                          <a:effectLst/>
                        </a:rPr>
                        <a:t>3%</a:t>
                      </a:r>
                      <a:endParaRPr lang="es-AR" sz="2400" b="1" i="0" u="none" strike="noStrike">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c gridSpan="2">
                  <a:txBody>
                    <a:bodyPr/>
                    <a:lstStyle/>
                    <a:p>
                      <a:pPr algn="ctr" fontAlgn="b"/>
                      <a:r>
                        <a:rPr lang="es-AR" sz="2400" b="1" u="none" strike="noStrike" dirty="0" smtClean="0">
                          <a:effectLst/>
                        </a:rPr>
                        <a:t>17%</a:t>
                      </a:r>
                      <a:endParaRPr lang="es-AR" sz="2400" b="1" i="0" u="none" strike="noStrike" dirty="0">
                        <a:solidFill>
                          <a:srgbClr val="000000"/>
                        </a:solidFill>
                        <a:effectLst/>
                        <a:latin typeface="Calibri" panose="020F0502020204030204" pitchFamily="34" charset="0"/>
                      </a:endParaRPr>
                    </a:p>
                  </a:txBody>
                  <a:tcPr marL="9525" marR="9525" marT="9525" marB="0" anchor="b">
                    <a:gradFill flip="none" rotWithShape="1">
                      <a:gsLst>
                        <a:gs pos="0">
                          <a:schemeClr val="accent3">
                            <a:lumMod val="20000"/>
                            <a:lumOff val="80000"/>
                          </a:schemeClr>
                        </a:gs>
                        <a:gs pos="39999">
                          <a:srgbClr val="85C2FF"/>
                        </a:gs>
                        <a:gs pos="70000">
                          <a:srgbClr val="C4D6EB"/>
                        </a:gs>
                        <a:gs pos="100000">
                          <a:srgbClr val="FFEBFA"/>
                        </a:gs>
                      </a:gsLst>
                      <a:path path="circle">
                        <a:fillToRect r="100000" b="100000"/>
                      </a:path>
                      <a:tileRect l="-100000" t="-100000"/>
                    </a:gradFill>
                  </a:tcPr>
                </a:tc>
                <a:tc hMerge="1">
                  <a:txBody>
                    <a:bodyPr/>
                    <a:lstStyle/>
                    <a:p>
                      <a:endParaRPr lang="es-AR"/>
                    </a:p>
                  </a:txBody>
                  <a:tcPr/>
                </a:tc>
              </a:tr>
            </a:tbl>
          </a:graphicData>
        </a:graphic>
      </p:graphicFrame>
      <p:sp>
        <p:nvSpPr>
          <p:cNvPr id="4" name="CuadroTexto 3"/>
          <p:cNvSpPr txBox="1"/>
          <p:nvPr/>
        </p:nvSpPr>
        <p:spPr>
          <a:xfrm>
            <a:off x="122831" y="1"/>
            <a:ext cx="8475260" cy="1200329"/>
          </a:xfrm>
          <a:prstGeom prst="rect">
            <a:avLst/>
          </a:prstGeom>
          <a:noFill/>
        </p:spPr>
        <p:txBody>
          <a:bodyPr wrap="square" rtlCol="0">
            <a:spAutoFit/>
          </a:bodyPr>
          <a:lstStyle/>
          <a:p>
            <a:r>
              <a:rPr lang="es-AR" b="1" dirty="0" smtClean="0"/>
              <a:t>“Progresividad: Cuanto mayor es el ingreso, mayor es el porcentual que recauda el tributo”</a:t>
            </a:r>
          </a:p>
          <a:p>
            <a:r>
              <a:rPr lang="es-AR" b="1" dirty="0" smtClean="0"/>
              <a:t>“Regresividad: Cuanto menor es el ingreso, mayor es el porcentual que recauda el tributo”</a:t>
            </a:r>
            <a:endParaRPr lang="es-AR" b="1" dirty="0"/>
          </a:p>
        </p:txBody>
      </p:sp>
      <p:sp>
        <p:nvSpPr>
          <p:cNvPr id="6" name="CuadroTexto 6"/>
          <p:cNvSpPr txBox="1"/>
          <p:nvPr/>
        </p:nvSpPr>
        <p:spPr>
          <a:xfrm>
            <a:off x="2854483"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3099702214"/>
      </p:ext>
    </p:extLst>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51631" y="232010"/>
            <a:ext cx="6946710" cy="461665"/>
          </a:xfrm>
          <a:prstGeom prst="rect">
            <a:avLst/>
          </a:prstGeom>
          <a:noFill/>
        </p:spPr>
        <p:txBody>
          <a:bodyPr wrap="square" rtlCol="0">
            <a:spAutoFit/>
          </a:bodyPr>
          <a:lstStyle/>
          <a:p>
            <a:pPr algn="ctr"/>
            <a:r>
              <a:rPr lang="es-AR" sz="2400" b="1" dirty="0" smtClean="0"/>
              <a:t>¿Qué es la presión tributaria?</a:t>
            </a:r>
            <a:endParaRPr lang="es-AR" sz="2400" b="1" dirty="0"/>
          </a:p>
        </p:txBody>
      </p:sp>
      <p:sp>
        <p:nvSpPr>
          <p:cNvPr id="3" name="CuadroTexto 2"/>
          <p:cNvSpPr txBox="1"/>
          <p:nvPr/>
        </p:nvSpPr>
        <p:spPr>
          <a:xfrm>
            <a:off x="289750" y="765595"/>
            <a:ext cx="9062113" cy="2246769"/>
          </a:xfrm>
          <a:prstGeom prst="rect">
            <a:avLst/>
          </a:prstGeom>
          <a:noFill/>
        </p:spPr>
        <p:txBody>
          <a:bodyPr wrap="square" rtlCol="0">
            <a:spAutoFit/>
          </a:bodyPr>
          <a:lstStyle/>
          <a:p>
            <a:r>
              <a:rPr lang="es-AR" sz="2000" dirty="0" smtClean="0"/>
              <a:t>“La presión tributaria, es la fuerza con la que impactan los tributos en una economía. Su poder de inferir en precios, movilizar demandas y/o ofertas en bienes y servicios. La presión tributaria es directamente proporcional a la entrada de inversiones en un país. Cuanto mayor es la presión tributaria, menos competitiva se vuelve una economía, por ende, menos probabilidades de inversión tiene. También, dependiendo de los impuestos, la presión tributaria puede desalentar el consumo, por lo que tiene un impacto directamente proporcional en la oferta de bienes y servicios.” </a:t>
            </a:r>
            <a:endParaRPr lang="es-AR" sz="2000" dirty="0"/>
          </a:p>
        </p:txBody>
      </p:sp>
      <p:pic>
        <p:nvPicPr>
          <p:cNvPr id="4" name="Imagen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997587" y="3616657"/>
            <a:ext cx="2342933" cy="2800091"/>
          </a:xfrm>
          <a:prstGeom prst="rect">
            <a:avLst/>
          </a:prstGeom>
        </p:spPr>
      </p:pic>
      <p:pic>
        <p:nvPicPr>
          <p:cNvPr id="5" name="Imagen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8425431" y="2759407"/>
            <a:ext cx="1209675" cy="857250"/>
          </a:xfrm>
          <a:prstGeom prst="rect">
            <a:avLst/>
          </a:prstGeom>
        </p:spPr>
      </p:pic>
      <p:sp>
        <p:nvSpPr>
          <p:cNvPr id="6" name="Flecha derecha 5"/>
          <p:cNvSpPr/>
          <p:nvPr/>
        </p:nvSpPr>
        <p:spPr>
          <a:xfrm>
            <a:off x="5289452" y="4258103"/>
            <a:ext cx="2394237" cy="778132"/>
          </a:xfrm>
          <a:prstGeom prst="rightArrow">
            <a:avLst/>
          </a:prstGeom>
          <a:noFill/>
          <a:ln w="1428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CuadroTexto 6"/>
          <p:cNvSpPr txBox="1"/>
          <p:nvPr/>
        </p:nvSpPr>
        <p:spPr>
          <a:xfrm>
            <a:off x="2738789" y="4354781"/>
            <a:ext cx="4164037" cy="584775"/>
          </a:xfrm>
          <a:prstGeom prst="rect">
            <a:avLst/>
          </a:prstGeom>
          <a:noFill/>
        </p:spPr>
        <p:txBody>
          <a:bodyPr wrap="square" rtlCol="0">
            <a:spAutoFit/>
          </a:bodyPr>
          <a:lstStyle/>
          <a:p>
            <a:r>
              <a:rPr lang="es-AR" sz="3200" b="1" dirty="0" smtClean="0"/>
              <a:t>Señor AFIP</a:t>
            </a:r>
            <a:endParaRPr lang="es-AR" sz="3200" b="1" dirty="0"/>
          </a:p>
        </p:txBody>
      </p:sp>
      <p:sp>
        <p:nvSpPr>
          <p:cNvPr id="9" name="CuadroTexto 6"/>
          <p:cNvSpPr txBox="1"/>
          <p:nvPr/>
        </p:nvSpPr>
        <p:spPr>
          <a:xfrm>
            <a:off x="2512688"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1244887374"/>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p:cNvGraphicFramePr>
            <a:graphicFrameLocks/>
          </p:cNvGraphicFramePr>
          <p:nvPr>
            <p:extLst>
              <p:ext uri="{D42A27DB-BD31-4B8C-83A1-F6EECF244321}">
                <p14:modId xmlns="" xmlns:p14="http://schemas.microsoft.com/office/powerpoint/2010/main" val="1037297082"/>
              </p:ext>
            </p:extLst>
          </p:nvPr>
        </p:nvGraphicFramePr>
        <p:xfrm>
          <a:off x="188684" y="0"/>
          <a:ext cx="11451772" cy="5629285"/>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1674055" y="110671"/>
            <a:ext cx="8496887" cy="830997"/>
          </a:xfrm>
          <a:prstGeom prst="rect">
            <a:avLst/>
          </a:prstGeom>
          <a:noFill/>
        </p:spPr>
        <p:txBody>
          <a:bodyPr wrap="square" rtlCol="0">
            <a:spAutoFit/>
          </a:bodyPr>
          <a:lstStyle/>
          <a:p>
            <a:pPr algn="ctr"/>
            <a:r>
              <a:rPr lang="es-AR" sz="2400" b="1" dirty="0" smtClean="0"/>
              <a:t>Costo Impositivo en el precio de venta final de automóviles de gama media</a:t>
            </a:r>
            <a:endParaRPr lang="es-AR" sz="2400" b="1" dirty="0"/>
          </a:p>
        </p:txBody>
      </p:sp>
      <p:sp>
        <p:nvSpPr>
          <p:cNvPr id="4" name="CuadroTexto 3"/>
          <p:cNvSpPr txBox="1"/>
          <p:nvPr/>
        </p:nvSpPr>
        <p:spPr>
          <a:xfrm>
            <a:off x="1774966" y="5735810"/>
            <a:ext cx="7460343" cy="646331"/>
          </a:xfrm>
          <a:prstGeom prst="rect">
            <a:avLst/>
          </a:prstGeom>
          <a:noFill/>
        </p:spPr>
        <p:txBody>
          <a:bodyPr wrap="square" rtlCol="0">
            <a:spAutoFit/>
          </a:bodyPr>
          <a:lstStyle/>
          <a:p>
            <a:pPr algn="ctr"/>
            <a:r>
              <a:rPr lang="es-AR" b="1" dirty="0" smtClean="0"/>
              <a:t>Fuente IARAF en base a normativas tributarias vigentes y estadísticas del sector. Compra de un automóvil entre $170.000 y $210.000</a:t>
            </a:r>
            <a:endParaRPr lang="es-AR" b="1" dirty="0"/>
          </a:p>
        </p:txBody>
      </p:sp>
      <p:graphicFrame>
        <p:nvGraphicFramePr>
          <p:cNvPr id="6" name="Gráfico 5"/>
          <p:cNvGraphicFramePr>
            <a:graphicFrameLocks/>
          </p:cNvGraphicFramePr>
          <p:nvPr>
            <p:extLst>
              <p:ext uri="{D42A27DB-BD31-4B8C-83A1-F6EECF244321}">
                <p14:modId xmlns="" xmlns:p14="http://schemas.microsoft.com/office/powerpoint/2010/main" val="4000821403"/>
              </p:ext>
            </p:extLst>
          </p:nvPr>
        </p:nvGraphicFramePr>
        <p:xfrm>
          <a:off x="1674055" y="1048193"/>
          <a:ext cx="7865730" cy="42744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10470136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708400" y="139700"/>
            <a:ext cx="4953000" cy="646331"/>
          </a:xfrm>
          <a:prstGeom prst="rect">
            <a:avLst/>
          </a:prstGeom>
          <a:noFill/>
        </p:spPr>
        <p:txBody>
          <a:bodyPr wrap="square" rtlCol="0">
            <a:spAutoFit/>
          </a:bodyPr>
          <a:lstStyle/>
          <a:p>
            <a:pPr algn="ctr"/>
            <a:r>
              <a:rPr lang="es-AR" b="1" dirty="0" smtClean="0"/>
              <a:t>Costo Impositivo en el precio de venta final de automóviles de gama media</a:t>
            </a:r>
            <a:endParaRPr lang="es-AR" b="1" dirty="0"/>
          </a:p>
        </p:txBody>
      </p:sp>
      <p:graphicFrame>
        <p:nvGraphicFramePr>
          <p:cNvPr id="8" name="Gráfico 7"/>
          <p:cNvGraphicFramePr>
            <a:graphicFrameLocks/>
          </p:cNvGraphicFramePr>
          <p:nvPr>
            <p:extLst>
              <p:ext uri="{D42A27DB-BD31-4B8C-83A1-F6EECF244321}">
                <p14:modId xmlns="" xmlns:p14="http://schemas.microsoft.com/office/powerpoint/2010/main" val="1753925827"/>
              </p:ext>
            </p:extLst>
          </p:nvPr>
        </p:nvGraphicFramePr>
        <p:xfrm>
          <a:off x="159657" y="889891"/>
          <a:ext cx="10638971" cy="5542198"/>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6"/>
          <p:cNvSpPr txBox="1"/>
          <p:nvPr/>
        </p:nvSpPr>
        <p:spPr>
          <a:xfrm>
            <a:off x="2843194"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233985768"/>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00665" y="110671"/>
            <a:ext cx="8117057" cy="830997"/>
          </a:xfrm>
          <a:prstGeom prst="rect">
            <a:avLst/>
          </a:prstGeom>
          <a:noFill/>
        </p:spPr>
        <p:txBody>
          <a:bodyPr wrap="square" rtlCol="0">
            <a:spAutoFit/>
          </a:bodyPr>
          <a:lstStyle/>
          <a:p>
            <a:pPr algn="ctr"/>
            <a:r>
              <a:rPr lang="es-AR" sz="2400" b="1" dirty="0" smtClean="0"/>
              <a:t>Costo impositivo contenido en el precio de venta final de las bebidas (gaseosas y cervezas)</a:t>
            </a:r>
            <a:endParaRPr lang="es-AR" sz="2400" b="1" dirty="0"/>
          </a:p>
        </p:txBody>
      </p:sp>
      <p:graphicFrame>
        <p:nvGraphicFramePr>
          <p:cNvPr id="3" name="Gráfico 2"/>
          <p:cNvGraphicFramePr>
            <a:graphicFrameLocks/>
          </p:cNvGraphicFramePr>
          <p:nvPr>
            <p:extLst>
              <p:ext uri="{D42A27DB-BD31-4B8C-83A1-F6EECF244321}">
                <p14:modId xmlns="" xmlns:p14="http://schemas.microsoft.com/office/powerpoint/2010/main" val="1968310763"/>
              </p:ext>
            </p:extLst>
          </p:nvPr>
        </p:nvGraphicFramePr>
        <p:xfrm>
          <a:off x="1269242" y="1088408"/>
          <a:ext cx="8202304" cy="4548117"/>
        </p:xfrm>
        <a:graphic>
          <a:graphicData uri="http://schemas.openxmlformats.org/drawingml/2006/chart">
            <c:chart xmlns:c="http://schemas.openxmlformats.org/drawingml/2006/chart" xmlns:r="http://schemas.openxmlformats.org/officeDocument/2006/relationships" r:id="rId2"/>
          </a:graphicData>
        </a:graphic>
      </p:graphicFrame>
      <p:sp>
        <p:nvSpPr>
          <p:cNvPr id="4" name="CuadroTexto 3"/>
          <p:cNvSpPr txBox="1"/>
          <p:nvPr/>
        </p:nvSpPr>
        <p:spPr>
          <a:xfrm>
            <a:off x="2184399" y="5636525"/>
            <a:ext cx="7460343" cy="646331"/>
          </a:xfrm>
          <a:prstGeom prst="rect">
            <a:avLst/>
          </a:prstGeom>
          <a:noFill/>
        </p:spPr>
        <p:txBody>
          <a:bodyPr wrap="square" rtlCol="0">
            <a:spAutoFit/>
          </a:bodyPr>
          <a:lstStyle/>
          <a:p>
            <a:pPr algn="ctr"/>
            <a:r>
              <a:rPr lang="es-AR" b="1" dirty="0" smtClean="0"/>
              <a:t>Fuente IARAF en base a normativas tributarias vigentes y estadísticas del sector. </a:t>
            </a:r>
            <a:endParaRPr lang="es-AR" b="1" dirty="0"/>
          </a:p>
        </p:txBody>
      </p:sp>
      <p:sp>
        <p:nvSpPr>
          <p:cNvPr id="6" name="CuadroTexto 6"/>
          <p:cNvSpPr txBox="1"/>
          <p:nvPr/>
        </p:nvSpPr>
        <p:spPr>
          <a:xfrm>
            <a:off x="2898278"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317468113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áfico 1"/>
          <p:cNvGraphicFramePr>
            <a:graphicFrameLocks/>
          </p:cNvGraphicFramePr>
          <p:nvPr>
            <p:extLst>
              <p:ext uri="{D42A27DB-BD31-4B8C-83A1-F6EECF244321}">
                <p14:modId xmlns="" xmlns:p14="http://schemas.microsoft.com/office/powerpoint/2010/main" val="3850425740"/>
              </p:ext>
            </p:extLst>
          </p:nvPr>
        </p:nvGraphicFramePr>
        <p:xfrm>
          <a:off x="477671" y="941668"/>
          <a:ext cx="10748347" cy="5248117"/>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p:cNvSpPr txBox="1"/>
          <p:nvPr/>
        </p:nvSpPr>
        <p:spPr>
          <a:xfrm>
            <a:off x="1800665" y="110671"/>
            <a:ext cx="8117057" cy="830997"/>
          </a:xfrm>
          <a:prstGeom prst="rect">
            <a:avLst/>
          </a:prstGeom>
          <a:noFill/>
        </p:spPr>
        <p:txBody>
          <a:bodyPr wrap="square" rtlCol="0">
            <a:spAutoFit/>
          </a:bodyPr>
          <a:lstStyle/>
          <a:p>
            <a:pPr algn="ctr"/>
            <a:r>
              <a:rPr lang="es-AR" sz="2400" b="1" dirty="0" smtClean="0"/>
              <a:t>Costo impositivo contenido en el precio de venta final de las bebidas (gaseosas y cervezas)</a:t>
            </a:r>
            <a:endParaRPr lang="es-AR" sz="2400" b="1" dirty="0"/>
          </a:p>
        </p:txBody>
      </p:sp>
      <p:sp>
        <p:nvSpPr>
          <p:cNvPr id="5" name="CuadroTexto 6"/>
          <p:cNvSpPr txBox="1"/>
          <p:nvPr/>
        </p:nvSpPr>
        <p:spPr>
          <a:xfrm>
            <a:off x="3372004" y="6211669"/>
            <a:ext cx="5500726" cy="646331"/>
          </a:xfrm>
          <a:prstGeom prst="rect">
            <a:avLst/>
          </a:prstGeom>
          <a:noFill/>
        </p:spPr>
        <p:txBody>
          <a:bodyPr wrap="square" rtlCol="0">
            <a:spAutoFit/>
          </a:bodyPr>
          <a:lstStyle/>
          <a:p>
            <a:pPr algn="ctr"/>
            <a:r>
              <a:rPr lang="es-AR" b="1" dirty="0" smtClean="0"/>
              <a:t>Rodrigo Campillay</a:t>
            </a:r>
            <a:r>
              <a:rPr lang="es-AR" b="1" dirty="0"/>
              <a:t> </a:t>
            </a:r>
            <a:r>
              <a:rPr lang="es-AR" b="1" dirty="0" smtClean="0"/>
              <a:t>– Augusto Tevini</a:t>
            </a:r>
          </a:p>
          <a:p>
            <a:pPr algn="ctr"/>
            <a:r>
              <a:rPr lang="es-AR" b="1" dirty="0" smtClean="0">
                <a:solidFill>
                  <a:schemeClr val="tx2">
                    <a:lumMod val="75000"/>
                  </a:schemeClr>
                </a:solidFill>
              </a:rPr>
              <a:t>https://www.facebook.com/campillayrodrigo</a:t>
            </a:r>
            <a:endParaRPr lang="es-AR" b="1" dirty="0">
              <a:solidFill>
                <a:schemeClr val="tx2">
                  <a:lumMod val="75000"/>
                </a:schemeClr>
              </a:solidFill>
            </a:endParaRPr>
          </a:p>
        </p:txBody>
      </p:sp>
    </p:spTree>
    <p:extLst>
      <p:ext uri="{BB962C8B-B14F-4D97-AF65-F5344CB8AC3E}">
        <p14:creationId xmlns="" xmlns:p14="http://schemas.microsoft.com/office/powerpoint/2010/main" val="161063157"/>
      </p:ext>
    </p:extLst>
  </p:cSld>
  <p:clrMapOvr>
    <a:masterClrMapping/>
  </p:clrMapOvr>
  <p:transition spd="slow">
    <p:cover dir="r"/>
  </p:transition>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5280</TotalTime>
  <Words>1939</Words>
  <Application>Microsoft Office PowerPoint</Application>
  <PresentationFormat>Personalizado</PresentationFormat>
  <Paragraphs>508</Paragraphs>
  <Slides>26</Slides>
  <Notes>3</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Office Theme</vt:lpstr>
      <vt:lpstr>Iniciación Profesional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Iniciación Profesional </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Contribuyentes: El impacto impositivo actual”</dc:title>
  <dc:creator>Augusto</dc:creator>
  <cp:lastModifiedBy>Augusto</cp:lastModifiedBy>
  <cp:revision>268</cp:revision>
  <dcterms:created xsi:type="dcterms:W3CDTF">2016-08-22T00:27:03Z</dcterms:created>
  <dcterms:modified xsi:type="dcterms:W3CDTF">2017-05-04T20:05:05Z</dcterms:modified>
</cp:coreProperties>
</file>