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5" r:id="rId5"/>
    <p:sldId id="310" r:id="rId6"/>
    <p:sldId id="311" r:id="rId7"/>
    <p:sldId id="328" r:id="rId8"/>
    <p:sldId id="325" r:id="rId9"/>
    <p:sldId id="313" r:id="rId10"/>
    <p:sldId id="312" r:id="rId11"/>
    <p:sldId id="314" r:id="rId12"/>
    <p:sldId id="315" r:id="rId13"/>
    <p:sldId id="316" r:id="rId14"/>
    <p:sldId id="317" r:id="rId15"/>
    <p:sldId id="322" r:id="rId16"/>
    <p:sldId id="318" r:id="rId17"/>
    <p:sldId id="324" r:id="rId18"/>
    <p:sldId id="323" r:id="rId19"/>
    <p:sldId id="319" r:id="rId20"/>
    <p:sldId id="320" r:id="rId21"/>
    <p:sldId id="321" r:id="rId22"/>
    <p:sldId id="326" r:id="rId23"/>
    <p:sldId id="327"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809" autoAdjust="0"/>
    <p:restoredTop sz="94629" autoAdjust="0"/>
  </p:normalViewPr>
  <p:slideViewPr>
    <p:cSldViewPr showGuides="1">
      <p:cViewPr varScale="1">
        <p:scale>
          <a:sx n="73" d="100"/>
          <a:sy n="73" d="100"/>
        </p:scale>
        <p:origin x="-588" y="-10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59088EAF-6ECA-4616-85EF-35AA19C641F3}" type="datetimeFigureOut">
              <a:rPr lang="es-ES"/>
              <a:pPr/>
              <a:t>20/09/2017</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D9F912AB-2776-42F2-A957-313FC7EFEDB9}" type="slidenum">
              <a:rPr lang="es-ES"/>
              <a:pPr/>
              <a:t>‹Nº›</a:t>
            </a:fld>
            <a:endParaRPr lang="es-ES"/>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3ABD2D7A-D230-4F91-BD59-0A39C2703BA8}" type="datetimeFigureOut">
              <a:rPr/>
              <a:pPr/>
              <a:t>30/07/2013</a:t>
            </a:fld>
            <a:endParaRPr lang="es-ES"/>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F93199CD-3E1B-4AE6-990F-76F925F5EA9F}" type="slidenum">
              <a:rPr/>
              <a:pPr/>
              <a:t>‹Nº›</a:t>
            </a:fld>
            <a:endParaRPr lang="es-ES"/>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1828800"/>
            <a:ext cx="8229600" cy="2895600"/>
          </a:xfrm>
        </p:spPr>
        <p:txBody>
          <a:bodyPr anchor="b">
            <a:normAutofit/>
          </a:bodyPr>
          <a:lstStyle>
            <a:lvl1pPr latinLnBrk="0">
              <a:lnSpc>
                <a:spcPct val="80000"/>
              </a:lnSpc>
              <a:defRPr lang="es-ES" sz="6600">
                <a:solidFill>
                  <a:schemeClr val="tx1"/>
                </a:solidFill>
              </a:defRPr>
            </a:lvl1pPr>
          </a:lstStyle>
          <a:p>
            <a:r>
              <a:rPr lang="es-ES"/>
              <a:t>Haga clic para modificar el estilo de título del patrón</a:t>
            </a:r>
          </a:p>
        </p:txBody>
      </p:sp>
      <p:sp>
        <p:nvSpPr>
          <p:cNvPr id="3" name="Subtítulo 2"/>
          <p:cNvSpPr>
            <a:spLocks noGrp="1"/>
          </p:cNvSpPr>
          <p:nvPr>
            <p:ph type="subTitle" idx="1"/>
          </p:nvPr>
        </p:nvSpPr>
        <p:spPr>
          <a:xfrm>
            <a:off x="1065213" y="4800600"/>
            <a:ext cx="8229600" cy="1219200"/>
          </a:xfrm>
        </p:spPr>
        <p:txBody>
          <a:bodyPr>
            <a:normAutofit/>
          </a:bodyPr>
          <a:lstStyle>
            <a:lvl1pPr marL="0" indent="0" algn="l" latinLnBrk="0">
              <a:spcBef>
                <a:spcPts val="0"/>
              </a:spcBef>
              <a:buNone/>
              <a:defRPr lang="es-ES" sz="2000" cap="all" spc="200" baseline="0">
                <a:solidFill>
                  <a:schemeClr val="accent1"/>
                </a:solidFill>
              </a:defRPr>
            </a:lvl1pPr>
            <a:lvl2pPr marL="457200" indent="0" algn="ctr" latinLnBrk="0">
              <a:buNone/>
              <a:defRPr lang="es-ES">
                <a:solidFill>
                  <a:schemeClr val="tx1">
                    <a:tint val="75000"/>
                  </a:schemeClr>
                </a:solidFill>
              </a:defRPr>
            </a:lvl2pPr>
            <a:lvl3pPr marL="914400" indent="0" algn="ctr" latinLnBrk="0">
              <a:buNone/>
              <a:defRPr lang="es-ES">
                <a:solidFill>
                  <a:schemeClr val="tx1">
                    <a:tint val="75000"/>
                  </a:schemeClr>
                </a:solidFill>
              </a:defRPr>
            </a:lvl3pPr>
            <a:lvl4pPr marL="1371600" indent="0" algn="ctr" latinLnBrk="0">
              <a:buNone/>
              <a:defRPr lang="es-ES">
                <a:solidFill>
                  <a:schemeClr val="tx1">
                    <a:tint val="75000"/>
                  </a:schemeClr>
                </a:solidFill>
              </a:defRPr>
            </a:lvl4pPr>
            <a:lvl5pPr marL="1828800" indent="0" algn="ctr" latinLnBrk="0">
              <a:buNone/>
              <a:defRPr lang="es-ES">
                <a:solidFill>
                  <a:schemeClr val="tx1">
                    <a:tint val="75000"/>
                  </a:schemeClr>
                </a:solidFill>
              </a:defRPr>
            </a:lvl5pPr>
            <a:lvl6pPr marL="2286000" indent="0" algn="ctr" latinLnBrk="0">
              <a:buNone/>
              <a:defRPr lang="es-ES">
                <a:solidFill>
                  <a:schemeClr val="tx1">
                    <a:tint val="75000"/>
                  </a:schemeClr>
                </a:solidFill>
              </a:defRPr>
            </a:lvl6pPr>
            <a:lvl7pPr marL="2743200" indent="0" algn="ctr" latinLnBrk="0">
              <a:buNone/>
              <a:defRPr lang="es-ES">
                <a:solidFill>
                  <a:schemeClr val="tx1">
                    <a:tint val="75000"/>
                  </a:schemeClr>
                </a:solidFill>
              </a:defRPr>
            </a:lvl7pPr>
            <a:lvl8pPr marL="3200400" indent="0" algn="ctr" latinLnBrk="0">
              <a:buNone/>
              <a:defRPr lang="es-ES">
                <a:solidFill>
                  <a:schemeClr val="tx1">
                    <a:tint val="75000"/>
                  </a:schemeClr>
                </a:solidFill>
              </a:defRPr>
            </a:lvl8pPr>
            <a:lvl9pPr marL="3657600" indent="0" algn="ctr" latinLnBrk="0">
              <a:buNone/>
              <a:defRPr lang="es-ES">
                <a:solidFill>
                  <a:schemeClr val="tx1">
                    <a:tint val="75000"/>
                  </a:schemeClr>
                </a:solidFill>
              </a:defRPr>
            </a:lvl9pPr>
          </a:lstStyle>
          <a:p>
            <a:r>
              <a:rPr lang="es-ES"/>
              <a:t>Haga clic para modificar el estilo de subtítulo del patrón</a:t>
            </a:r>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3F41C87-7AD9-4845-A077-840E4A0F3F06}" type="datetimeFigureOut">
              <a:rPr/>
              <a:pPr/>
              <a:t>30/07/2013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42412" y="381001"/>
            <a:ext cx="1524001" cy="56388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1522412" y="381001"/>
            <a:ext cx="7391399"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3F41C87-7AD9-4845-A077-840E4A0F3F06}" type="datetimeFigureOut">
              <a:rPr/>
              <a:pPr/>
              <a:t>30/07/2013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lvl5pPr latinLnBrk="0">
              <a:defRPr lang="es-ES"/>
            </a:lvl5pPr>
            <a:lvl6pPr latinLnBrk="0">
              <a:defRPr lang="es-ES"/>
            </a:lvl6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3F41C87-7AD9-4845-A077-840E4A0F3F06}" type="datetimeFigureOut">
              <a:rPr/>
              <a:pPr/>
              <a:t>30/07/2013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9614" y="2514600"/>
            <a:ext cx="8692399" cy="2819400"/>
          </a:xfrm>
        </p:spPr>
        <p:txBody>
          <a:bodyPr anchor="b">
            <a:normAutofit/>
          </a:bodyPr>
          <a:lstStyle>
            <a:lvl1pPr algn="l" latinLnBrk="0">
              <a:lnSpc>
                <a:spcPct val="80000"/>
              </a:lnSpc>
              <a:defRPr lang="es-ES" sz="4800" b="0" cap="none" baseline="0"/>
            </a:lvl1pPr>
          </a:lstStyle>
          <a:p>
            <a:r>
              <a:rPr lang="es-ES"/>
              <a:t>Haga clic para modificar el estilo de título del patrón</a:t>
            </a:r>
          </a:p>
        </p:txBody>
      </p:sp>
      <p:sp>
        <p:nvSpPr>
          <p:cNvPr id="3" name="Marcador de texto 2"/>
          <p:cNvSpPr>
            <a:spLocks noGrp="1"/>
          </p:cNvSpPr>
          <p:nvPr>
            <p:ph type="body" idx="1"/>
          </p:nvPr>
        </p:nvSpPr>
        <p:spPr>
          <a:xfrm>
            <a:off x="1065213" y="5410200"/>
            <a:ext cx="8687333" cy="609601"/>
          </a:xfrm>
        </p:spPr>
        <p:txBody>
          <a:bodyPr anchor="t">
            <a:normAutofit/>
          </a:bodyPr>
          <a:lstStyle>
            <a:lvl1pPr marL="0" indent="0" latinLnBrk="0">
              <a:spcBef>
                <a:spcPts val="0"/>
              </a:spcBef>
              <a:buNone/>
              <a:defRPr lang="es-ES" sz="2000" cap="all" spc="200" baseline="0">
                <a:solidFill>
                  <a:schemeClr val="accent1"/>
                </a:solidFill>
              </a:defRPr>
            </a:lvl1pPr>
            <a:lvl2pPr marL="457200" indent="0" latinLnBrk="0">
              <a:buNone/>
              <a:defRPr lang="es-ES" sz="1800">
                <a:solidFill>
                  <a:schemeClr val="tx1">
                    <a:tint val="75000"/>
                  </a:schemeClr>
                </a:solidFill>
              </a:defRPr>
            </a:lvl2pPr>
            <a:lvl3pPr marL="914400" indent="0" latinLnBrk="0">
              <a:buNone/>
              <a:defRPr lang="es-ES" sz="1600">
                <a:solidFill>
                  <a:schemeClr val="tx1">
                    <a:tint val="75000"/>
                  </a:schemeClr>
                </a:solidFill>
              </a:defRPr>
            </a:lvl3pPr>
            <a:lvl4pPr marL="1371600" indent="0" latinLnBrk="0">
              <a:buNone/>
              <a:defRPr lang="es-ES" sz="1400">
                <a:solidFill>
                  <a:schemeClr val="tx1">
                    <a:tint val="75000"/>
                  </a:schemeClr>
                </a:solidFill>
              </a:defRPr>
            </a:lvl4pPr>
            <a:lvl5pPr marL="1828800" indent="0" latinLnBrk="0">
              <a:buNone/>
              <a:defRPr lang="es-ES" sz="1400">
                <a:solidFill>
                  <a:schemeClr val="tx1">
                    <a:tint val="75000"/>
                  </a:schemeClr>
                </a:solidFill>
              </a:defRPr>
            </a:lvl5pPr>
            <a:lvl6pPr marL="2286000" indent="0" latinLnBrk="0">
              <a:buNone/>
              <a:defRPr lang="es-ES" sz="1400">
                <a:solidFill>
                  <a:schemeClr val="tx1">
                    <a:tint val="75000"/>
                  </a:schemeClr>
                </a:solidFill>
              </a:defRPr>
            </a:lvl6pPr>
            <a:lvl7pPr marL="2743200" indent="0" latinLnBrk="0">
              <a:buNone/>
              <a:defRPr lang="es-ES" sz="1400">
                <a:solidFill>
                  <a:schemeClr val="tx1">
                    <a:tint val="75000"/>
                  </a:schemeClr>
                </a:solidFill>
              </a:defRPr>
            </a:lvl7pPr>
            <a:lvl8pPr marL="3200400" indent="0" latinLnBrk="0">
              <a:buNone/>
              <a:defRPr lang="es-ES" sz="1400">
                <a:solidFill>
                  <a:schemeClr val="tx1">
                    <a:tint val="75000"/>
                  </a:schemeClr>
                </a:solidFill>
              </a:defRPr>
            </a:lvl8pPr>
            <a:lvl9pPr marL="3657600" indent="0" latinLnBrk="0">
              <a:buNone/>
              <a:defRPr lang="es-ES" sz="14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03F41C87-7AD9-4845-A077-840E4A0F3F06}" type="datetimeFigureOut">
              <a:rPr/>
              <a:pPr/>
              <a:t>30/07/2013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1504781" y="1905001"/>
            <a:ext cx="4419599" cy="4114800"/>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229183" y="1905001"/>
            <a:ext cx="4419600" cy="4114800"/>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3F41C87-7AD9-4845-A077-840E4A0F3F06}" type="datetimeFigureOut">
              <a:rPr/>
              <a:pPr/>
              <a:t>30/07/2013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latinLnBrk="0">
              <a:defRPr lang="es-ES"/>
            </a:lvl1pPr>
          </a:lstStyle>
          <a:p>
            <a:r>
              <a:rPr lang="es-ES"/>
              <a:t>Haga clic para modificar el estilo de título del patrón</a:t>
            </a:r>
          </a:p>
        </p:txBody>
      </p:sp>
      <p:sp>
        <p:nvSpPr>
          <p:cNvPr id="3" name="Marcador de texto 2"/>
          <p:cNvSpPr>
            <a:spLocks noGrp="1"/>
          </p:cNvSpPr>
          <p:nvPr>
            <p:ph type="body" idx="1"/>
          </p:nvPr>
        </p:nvSpPr>
        <p:spPr>
          <a:xfrm>
            <a:off x="1522411" y="1905000"/>
            <a:ext cx="4416552" cy="762000"/>
          </a:xfrm>
        </p:spPr>
        <p:txBody>
          <a:bodyPr anchor="ctr">
            <a:noAutofit/>
          </a:bodyPr>
          <a:lstStyle>
            <a:lvl1pPr marL="0" indent="0" latinLnBrk="0">
              <a:spcBef>
                <a:spcPts val="0"/>
              </a:spcBef>
              <a:buNone/>
              <a:defRPr lang="es-ES" sz="2000" b="0" cap="all" spc="200" baseline="0">
                <a:solidFill>
                  <a:schemeClr val="accent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contenido 3"/>
          <p:cNvSpPr>
            <a:spLocks noGrp="1"/>
          </p:cNvSpPr>
          <p:nvPr>
            <p:ph sz="half" idx="2"/>
          </p:nvPr>
        </p:nvSpPr>
        <p:spPr>
          <a:xfrm>
            <a:off x="1522411" y="2743201"/>
            <a:ext cx="4416552" cy="3276600"/>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249861" y="1905000"/>
            <a:ext cx="4416552" cy="762000"/>
          </a:xfrm>
        </p:spPr>
        <p:txBody>
          <a:bodyPr anchor="ctr">
            <a:noAutofit/>
          </a:bodyPr>
          <a:lstStyle>
            <a:lvl1pPr marL="0" indent="0" latinLnBrk="0">
              <a:spcBef>
                <a:spcPts val="0"/>
              </a:spcBef>
              <a:buNone/>
              <a:defRPr lang="es-ES" sz="2000" b="0" cap="all" spc="200" baseline="0">
                <a:solidFill>
                  <a:schemeClr val="accent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249861" y="2743201"/>
            <a:ext cx="4416552" cy="3276600"/>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3F41C87-7AD9-4845-A077-840E4A0F3F06}" type="datetimeFigureOut">
              <a:rPr/>
              <a:pPr/>
              <a:t>30/07/2013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3F41C87-7AD9-4845-A077-840E4A0F3F06}" type="datetimeFigureOut">
              <a:rPr/>
              <a:pPr/>
              <a:t>30/07/2013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2"/>
        </a:solid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3F41C87-7AD9-4845-A077-840E4A0F3F06}" type="datetimeFigureOut">
              <a:rPr/>
              <a:pPr/>
              <a:t>30/07/2013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5604" y="1905000"/>
            <a:ext cx="3596607" cy="2667000"/>
          </a:xfrm>
        </p:spPr>
        <p:txBody>
          <a:bodyPr anchor="b">
            <a:noAutofit/>
          </a:bodyPr>
          <a:lstStyle>
            <a:lvl1pPr algn="l" latinLnBrk="0">
              <a:lnSpc>
                <a:spcPct val="90000"/>
              </a:lnSpc>
              <a:defRPr lang="es-ES" sz="3600" b="0" baseline="0">
                <a:solidFill>
                  <a:schemeClr val="tx1"/>
                </a:solidFill>
              </a:defRPr>
            </a:lvl1pPr>
          </a:lstStyle>
          <a:p>
            <a:r>
              <a:rPr lang="es-ES"/>
              <a:t>Haga clic para modificar el estilo de título del patrón</a:t>
            </a:r>
          </a:p>
        </p:txBody>
      </p:sp>
      <p:sp>
        <p:nvSpPr>
          <p:cNvPr id="3" name="Marcador de contenido 2"/>
          <p:cNvSpPr>
            <a:spLocks noGrp="1"/>
          </p:cNvSpPr>
          <p:nvPr>
            <p:ph idx="1"/>
          </p:nvPr>
        </p:nvSpPr>
        <p:spPr>
          <a:xfrm>
            <a:off x="4951414" y="685800"/>
            <a:ext cx="6400800" cy="5334000"/>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es-ES" sz="18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3F41C87-7AD9-4845-A077-840E4A0F3F06}" type="datetimeFigureOut">
              <a:rPr/>
              <a:pPr/>
              <a:t>30/07/2013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latinLnBrk="0">
              <a:buNone/>
              <a:defRPr lang="es-ES" sz="24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endParaRPr lang="es-ES"/>
          </a:p>
        </p:txBody>
      </p:sp>
      <p:sp>
        <p:nvSpPr>
          <p:cNvPr id="2" name="Título 1"/>
          <p:cNvSpPr>
            <a:spLocks noGrp="1"/>
          </p:cNvSpPr>
          <p:nvPr>
            <p:ph type="title"/>
          </p:nvPr>
        </p:nvSpPr>
        <p:spPr>
          <a:xfrm>
            <a:off x="1055604" y="1905000"/>
            <a:ext cx="3596607" cy="2667000"/>
          </a:xfrm>
        </p:spPr>
        <p:txBody>
          <a:bodyPr anchor="b">
            <a:normAutofit/>
          </a:bodyPr>
          <a:lstStyle>
            <a:lvl1pPr algn="l" latinLnBrk="0">
              <a:lnSpc>
                <a:spcPct val="90000"/>
              </a:lnSpc>
              <a:defRPr lang="es-ES" sz="3600" b="0" i="0" baseline="0">
                <a:solidFill>
                  <a:schemeClr val="tx1"/>
                </a:solidFill>
              </a:defRPr>
            </a:lvl1pPr>
          </a:lstStyle>
          <a:p>
            <a:r>
              <a:rPr lang="es-ES"/>
              <a:t>Haga clic para modificar el estilo de título del patrón</a:t>
            </a:r>
          </a:p>
        </p:txBody>
      </p:sp>
      <p:sp>
        <p:nvSpPr>
          <p:cNvPr id="4" name="Marcador de texto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es-ES" sz="18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3F41C87-7AD9-4845-A077-840E4A0F3F06}" type="datetimeFigureOut">
              <a:rPr/>
              <a:pPr/>
              <a:t>30/07/2013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13F82-EE5E-44EE-A61D-E31C6657F26F}" type="slidenum">
              <a:rPr/>
              <a:pPr/>
              <a:t>‹Nº›</a:t>
            </a:fld>
            <a:endParaRPr lang="es-ES"/>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s-ES"/>
              <a:t>Haga clic para modificar el estilo de título del patrón</a:t>
            </a:r>
          </a:p>
        </p:txBody>
      </p:sp>
      <p:sp>
        <p:nvSpPr>
          <p:cNvPr id="3" name="Marcador de texto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latinLnBrk="0">
              <a:defRPr lang="es-ES" sz="1000">
                <a:solidFill>
                  <a:schemeClr val="tx1">
                    <a:tint val="75000"/>
                  </a:schemeClr>
                </a:solidFill>
              </a:defRPr>
            </a:lvl1pPr>
          </a:lstStyle>
          <a:p>
            <a:fld id="{03F41C87-7AD9-4845-A077-840E4A0F3F06}" type="datetimeFigureOut">
              <a:rPr/>
              <a:pPr/>
              <a:t>30/07/2013</a:t>
            </a:fld>
            <a:endParaRPr lang="es-ES"/>
          </a:p>
        </p:txBody>
      </p:sp>
      <p:sp>
        <p:nvSpPr>
          <p:cNvPr id="5" name="Marcador de pie de página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latinLnBrk="0">
              <a:defRPr lang="es-ES" sz="10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latinLnBrk="0">
              <a:defRPr lang="es-ES" sz="1000">
                <a:solidFill>
                  <a:schemeClr val="tx1">
                    <a:tint val="75000"/>
                  </a:schemeClr>
                </a:solidFill>
              </a:defRPr>
            </a:lvl1pPr>
          </a:lstStyle>
          <a:p>
            <a:fld id="{2A013F82-EE5E-44EE-A61D-E31C6657F26F}" type="slidenum">
              <a:rPr/>
              <a:pPr/>
              <a:t>‹Nº›</a:t>
            </a:fld>
            <a:endParaRPr lang="es-ES"/>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s-ES"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es-ES"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es-ES"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es-ES"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es-ES"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es-ES"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lang="es-ES"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es-ES"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es-ES"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es-ES" sz="16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79372" y="928670"/>
            <a:ext cx="7165983" cy="1571636"/>
          </a:xfrm>
        </p:spPr>
        <p:txBody>
          <a:bodyPr/>
          <a:lstStyle/>
          <a:p>
            <a:r>
              <a:rPr lang="es-ES" dirty="0" smtClean="0">
                <a:latin typeface="Arial" pitchFamily="34" charset="0"/>
                <a:cs typeface="Arial" pitchFamily="34" charset="0"/>
              </a:rPr>
              <a:t>Mi Primer DDJJ</a:t>
            </a:r>
            <a:endParaRPr lang="es-ES" dirty="0">
              <a:latin typeface="Arial" pitchFamily="34" charset="0"/>
              <a:cs typeface="Arial" pitchFamily="34" charset="0"/>
            </a:endParaRPr>
          </a:p>
        </p:txBody>
      </p:sp>
      <p:sp>
        <p:nvSpPr>
          <p:cNvPr id="4" name="Subtítulo 3"/>
          <p:cNvSpPr>
            <a:spLocks noGrp="1"/>
          </p:cNvSpPr>
          <p:nvPr>
            <p:ph type="subTitle" idx="1"/>
          </p:nvPr>
        </p:nvSpPr>
        <p:spPr>
          <a:xfrm>
            <a:off x="450810" y="2928934"/>
            <a:ext cx="7643866" cy="1219200"/>
          </a:xfrm>
        </p:spPr>
        <p:txBody>
          <a:bodyPr/>
          <a:lstStyle/>
          <a:p>
            <a:r>
              <a:rPr lang="es-ES" dirty="0" smtClean="0">
                <a:solidFill>
                  <a:schemeClr val="bg2">
                    <a:lumMod val="50000"/>
                    <a:lumOff val="50000"/>
                  </a:schemeClr>
                </a:solidFill>
                <a:latin typeface="Arial" pitchFamily="34" charset="0"/>
                <a:cs typeface="Arial" pitchFamily="34" charset="0"/>
              </a:rPr>
              <a:t>RODRIGO CAMPILLAY</a:t>
            </a:r>
          </a:p>
          <a:p>
            <a:r>
              <a:rPr smtClean="0">
                <a:solidFill>
                  <a:schemeClr val="bg2">
                    <a:lumMod val="50000"/>
                    <a:lumOff val="50000"/>
                  </a:schemeClr>
                </a:solidFill>
                <a:latin typeface="Arial" pitchFamily="34" charset="0"/>
                <a:cs typeface="Arial" pitchFamily="34" charset="0"/>
              </a:rPr>
              <a:t> </a:t>
            </a:r>
            <a:r>
              <a:rPr smtClean="0">
                <a:solidFill>
                  <a:schemeClr val="bg2">
                    <a:lumMod val="50000"/>
                    <a:lumOff val="50000"/>
                  </a:schemeClr>
                </a:solidFill>
                <a:latin typeface="Arial" pitchFamily="34" charset="0"/>
                <a:cs typeface="Arial" pitchFamily="34" charset="0"/>
              </a:rPr>
              <a:t>                                                                                                                           </a:t>
            </a:r>
            <a:r>
              <a:rPr smtClean="0">
                <a:solidFill>
                  <a:schemeClr val="bg2">
                    <a:lumMod val="50000"/>
                    <a:lumOff val="50000"/>
                  </a:schemeClr>
                </a:solidFill>
                <a:latin typeface="Arial" pitchFamily="34" charset="0"/>
                <a:cs typeface="Arial" pitchFamily="34" charset="0"/>
              </a:rPr>
              <a:t>AUGUSTO TEVINI</a:t>
            </a:r>
            <a:endParaRPr smtClean="0">
              <a:solidFill>
                <a:schemeClr val="bg2">
                  <a:lumMod val="50000"/>
                  <a:lumOff val="50000"/>
                </a:schemeClr>
              </a:solidFill>
              <a:latin typeface="Arial" pitchFamily="34" charset="0"/>
              <a:cs typeface="Arial" pitchFamily="34" charset="0"/>
            </a:endParaRPr>
          </a:p>
        </p:txBody>
      </p:sp>
      <p:sp>
        <p:nvSpPr>
          <p:cNvPr id="5" name="4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6" name="5 CuadroTexto"/>
          <p:cNvSpPr txBox="1"/>
          <p:nvPr/>
        </p:nvSpPr>
        <p:spPr>
          <a:xfrm>
            <a:off x="522248" y="4286256"/>
            <a:ext cx="4286280" cy="369332"/>
          </a:xfrm>
          <a:prstGeom prst="rect">
            <a:avLst/>
          </a:prstGeom>
          <a:noFill/>
        </p:spPr>
        <p:txBody>
          <a:bodyPr wrap="square" rtlCol="0">
            <a:spAutoFit/>
          </a:bodyPr>
          <a:lstStyle/>
          <a:p>
            <a:r>
              <a:rPr lang="es-AR" dirty="0" smtClean="0"/>
              <a:t>rcampillay@estudiocio.com.ar</a:t>
            </a:r>
            <a:endParaRPr lang="es-AR" dirty="0"/>
          </a:p>
        </p:txBody>
      </p:sp>
      <p:sp>
        <p:nvSpPr>
          <p:cNvPr id="7" name="6 CuadroTexto"/>
          <p:cNvSpPr txBox="1"/>
          <p:nvPr/>
        </p:nvSpPr>
        <p:spPr>
          <a:xfrm>
            <a:off x="522248" y="4643446"/>
            <a:ext cx="3357586" cy="400110"/>
          </a:xfrm>
          <a:prstGeom prst="rect">
            <a:avLst/>
          </a:prstGeom>
          <a:noFill/>
        </p:spPr>
        <p:txBody>
          <a:bodyPr wrap="square" rtlCol="0">
            <a:spAutoFit/>
          </a:bodyPr>
          <a:lstStyle/>
          <a:p>
            <a:r>
              <a:rPr lang="es-AR" sz="2000" dirty="0" smtClean="0"/>
              <a:t>atevini@estudiocio.com.ar</a:t>
            </a:r>
            <a:endParaRPr lang="es-AR" sz="1200" dirty="0"/>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450942" y="285728"/>
            <a:ext cx="9144001" cy="1371600"/>
          </a:xfrm>
        </p:spPr>
        <p:txBody>
          <a:bodyPr/>
          <a:lstStyle/>
          <a:p>
            <a:r>
              <a:rPr smtClean="0"/>
              <a:t>IIGG y su relación con el monotributo</a:t>
            </a:r>
            <a:r>
              <a:rPr lang="es-AR" dirty="0" smtClean="0"/>
              <a:t>…</a:t>
            </a:r>
            <a:endParaRPr lang="es-ES" dirty="0"/>
          </a:p>
        </p:txBody>
      </p:sp>
      <p:sp>
        <p:nvSpPr>
          <p:cNvPr id="3" name="2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4" name="2 Subtítulo"/>
          <p:cNvSpPr txBox="1">
            <a:spLocks/>
          </p:cNvSpPr>
          <p:nvPr/>
        </p:nvSpPr>
        <p:spPr>
          <a:xfrm>
            <a:off x="1308066" y="2500306"/>
            <a:ext cx="8229600" cy="1219200"/>
          </a:xfrm>
          <a:prstGeom prst="rect">
            <a:avLst/>
          </a:prstGeom>
        </p:spPr>
        <p:txBody>
          <a:bodyPr/>
          <a:lstStyle/>
          <a:p>
            <a:pPr marL="223838" marR="0" lvl="0" indent="-223838" algn="l" defTabSz="914400" rtl="0" eaLnBrk="1" fontAlgn="auto" latinLnBrk="0" hangingPunct="1">
              <a:lnSpc>
                <a:spcPct val="90000"/>
              </a:lnSpc>
              <a:spcBef>
                <a:spcPts val="1800"/>
              </a:spcBef>
              <a:spcAft>
                <a:spcPts val="0"/>
              </a:spcAft>
              <a:buClr>
                <a:schemeClr val="accent1"/>
              </a:buClr>
              <a:buSzPct val="100000"/>
              <a:buFont typeface="Arial" pitchFamily="34" charset="0"/>
              <a:buChar char="•"/>
              <a:tabLst/>
              <a:defRPr/>
            </a:pPr>
            <a:r>
              <a:rPr lang="es-AR" sz="2400" dirty="0" smtClean="0"/>
              <a:t>¿Puedo tener un contribuyente en IIGG y que sea monotributista?. Si. Al menos en 2  situaciones</a:t>
            </a:r>
            <a:endParaRPr kumimoji="0" lang="es-A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CuadroTexto"/>
          <p:cNvSpPr txBox="1"/>
          <p:nvPr/>
        </p:nvSpPr>
        <p:spPr>
          <a:xfrm>
            <a:off x="307934" y="3929066"/>
            <a:ext cx="4808528" cy="1477328"/>
          </a:xfrm>
          <a:prstGeom prst="rect">
            <a:avLst/>
          </a:prstGeom>
          <a:noFill/>
        </p:spPr>
        <p:txBody>
          <a:bodyPr wrap="square" rtlCol="0">
            <a:spAutoFit/>
          </a:bodyPr>
          <a:lstStyle/>
          <a:p>
            <a:pPr lvl="0"/>
            <a:r>
              <a:rPr lang="es-AR" dirty="0" smtClean="0"/>
              <a:t>Las personas obligadas a ser autónomos  por estar a la cabeza del órgano de administración. Pueden tener una actividad independiente, encuadrada como monotributo.</a:t>
            </a:r>
          </a:p>
          <a:p>
            <a:endParaRPr lang="es-AR" dirty="0" smtClean="0"/>
          </a:p>
        </p:txBody>
      </p:sp>
      <p:sp>
        <p:nvSpPr>
          <p:cNvPr id="6" name="5 CuadroTexto"/>
          <p:cNvSpPr txBox="1"/>
          <p:nvPr/>
        </p:nvSpPr>
        <p:spPr>
          <a:xfrm>
            <a:off x="6165850" y="3929066"/>
            <a:ext cx="4808528" cy="1477328"/>
          </a:xfrm>
          <a:prstGeom prst="rect">
            <a:avLst/>
          </a:prstGeom>
          <a:noFill/>
        </p:spPr>
        <p:txBody>
          <a:bodyPr wrap="square" rtlCol="0">
            <a:spAutoFit/>
          </a:bodyPr>
          <a:lstStyle/>
          <a:p>
            <a:pPr lvl="0"/>
            <a:r>
              <a:rPr lang="es-AR" dirty="0" smtClean="0"/>
              <a:t>Las personas que se desempeñan en relación de dependencia. Y que ejerzan una actividad de manera independiente bajo la modalidad de monotributo.</a:t>
            </a:r>
          </a:p>
          <a:p>
            <a:endParaRPr lang="es-AR" dirty="0" smtClean="0"/>
          </a:p>
        </p:txBody>
      </p:sp>
    </p:spTree>
    <p:extLst>
      <p:ext uri="{BB962C8B-B14F-4D97-AF65-F5344CB8AC3E}">
        <p14:creationId xmlns="" xmlns:p14="http://schemas.microsoft.com/office/powerpoint/2010/main" val="38918564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p:cNvSpPr txBox="1">
            <a:spLocks/>
          </p:cNvSpPr>
          <p:nvPr/>
        </p:nvSpPr>
        <p:spPr>
          <a:xfrm>
            <a:off x="1450942" y="285728"/>
            <a:ext cx="9144001" cy="1371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600" b="0" i="0" u="none" strike="noStrike" kern="1200" cap="none" spc="100" normalizeH="0" baseline="0" noProof="0" dirty="0" smtClean="0">
                <a:ln>
                  <a:noFill/>
                </a:ln>
                <a:solidFill>
                  <a:schemeClr val="tx1"/>
                </a:solidFill>
                <a:effectLst/>
                <a:uLnTx/>
                <a:uFillTx/>
                <a:latin typeface="+mj-lt"/>
                <a:ea typeface="+mj-ea"/>
                <a:cs typeface="+mj-cs"/>
              </a:rPr>
              <a:t>La declaración jurada</a:t>
            </a:r>
            <a:r>
              <a:rPr kumimoji="0" lang="es-ES" sz="3600" b="0" i="0" u="none" strike="noStrike" kern="1200" cap="none" spc="100" normalizeH="0" noProof="0" dirty="0" smtClean="0">
                <a:ln>
                  <a:noFill/>
                </a:ln>
                <a:solidFill>
                  <a:schemeClr val="tx1"/>
                </a:solidFill>
                <a:effectLst/>
                <a:uLnTx/>
                <a:uFillTx/>
                <a:latin typeface="+mj-lt"/>
                <a:ea typeface="+mj-ea"/>
                <a:cs typeface="+mj-cs"/>
              </a:rPr>
              <a:t> y su composición</a:t>
            </a:r>
            <a:r>
              <a:rPr kumimoji="0" lang="es-AR" sz="3600" b="0" i="0" u="none" strike="noStrike" kern="1200" cap="none" spc="100" normalizeH="0" baseline="0" noProof="0" dirty="0" smtClean="0">
                <a:ln>
                  <a:noFill/>
                </a:ln>
                <a:solidFill>
                  <a:schemeClr val="tx1"/>
                </a:solidFill>
                <a:effectLst/>
                <a:uLnTx/>
                <a:uFillTx/>
                <a:latin typeface="+mj-lt"/>
                <a:ea typeface="+mj-ea"/>
                <a:cs typeface="+mj-cs"/>
              </a:rPr>
              <a:t>…</a:t>
            </a:r>
            <a:endParaRPr kumimoji="0" lang="es-ES" sz="3600" b="0" i="0" u="none" strike="noStrike" kern="1200" cap="none" spc="100" normalizeH="0" baseline="0" noProof="0" dirty="0">
              <a:ln>
                <a:noFill/>
              </a:ln>
              <a:solidFill>
                <a:schemeClr val="tx1"/>
              </a:solidFill>
              <a:effectLst/>
              <a:uLnTx/>
              <a:uFillTx/>
              <a:latin typeface="+mj-lt"/>
              <a:ea typeface="+mj-ea"/>
              <a:cs typeface="+mj-cs"/>
            </a:endParaRPr>
          </a:p>
        </p:txBody>
      </p:sp>
      <p:sp>
        <p:nvSpPr>
          <p:cNvPr id="3" name="Marcador de texto 4"/>
          <p:cNvSpPr txBox="1">
            <a:spLocks/>
          </p:cNvSpPr>
          <p:nvPr/>
        </p:nvSpPr>
        <p:spPr>
          <a:xfrm>
            <a:off x="1022314" y="1643050"/>
            <a:ext cx="8687333" cy="609601"/>
          </a:xfrm>
          <a:prstGeom prst="rect">
            <a:avLst/>
          </a:prstGeom>
        </p:spPr>
        <p:txBody>
          <a:bodyPr>
            <a:normAutofit/>
          </a:bodyPr>
          <a:lstStyle/>
          <a:p>
            <a:pPr marL="223838" marR="0" lvl="0" indent="-223838" algn="l" defTabSz="914400" rtl="0" eaLnBrk="1" fontAlgn="auto" latinLnBrk="0" hangingPunct="1">
              <a:lnSpc>
                <a:spcPct val="90000"/>
              </a:lnSpc>
              <a:spcBef>
                <a:spcPts val="1800"/>
              </a:spcBef>
              <a:spcAft>
                <a:spcPts val="0"/>
              </a:spcAft>
              <a:buClr>
                <a:schemeClr val="accent1"/>
              </a:buClr>
              <a:buSzPct val="100000"/>
              <a:buFont typeface="Arial" pitchFamily="34" charset="0"/>
              <a:buChar char="•"/>
              <a:tabLst/>
              <a:defRPr/>
            </a:pPr>
            <a:r>
              <a:rPr kumimoji="0" lang="es-AR" sz="2400" b="0" i="0" u="none" strike="noStrike" kern="1200" cap="none" spc="0" normalizeH="0" baseline="0" noProof="0" dirty="0" smtClean="0">
                <a:ln>
                  <a:noFill/>
                </a:ln>
                <a:solidFill>
                  <a:schemeClr val="bg2">
                    <a:lumMod val="25000"/>
                    <a:lumOff val="75000"/>
                  </a:schemeClr>
                </a:solidFill>
                <a:effectLst/>
                <a:uLnTx/>
                <a:uFillTx/>
                <a:latin typeface="+mn-lt"/>
                <a:ea typeface="+mn-ea"/>
                <a:cs typeface="+mn-cs"/>
              </a:rPr>
              <a:t>En</a:t>
            </a:r>
            <a:r>
              <a:rPr kumimoji="0" lang="es-AR" sz="2400" b="0" i="0" u="none" strike="noStrike" kern="1200" cap="none" spc="0" normalizeH="0" noProof="0" dirty="0" smtClean="0">
                <a:ln>
                  <a:noFill/>
                </a:ln>
                <a:solidFill>
                  <a:schemeClr val="bg2">
                    <a:lumMod val="25000"/>
                    <a:lumOff val="75000"/>
                  </a:schemeClr>
                </a:solidFill>
                <a:effectLst/>
                <a:uLnTx/>
                <a:uFillTx/>
                <a:latin typeface="+mn-lt"/>
                <a:ea typeface="+mn-ea"/>
                <a:cs typeface="+mn-cs"/>
              </a:rPr>
              <a:t> la DDJJ se visualiza la capacidad contributiva del sujeto.</a:t>
            </a:r>
            <a:endParaRPr kumimoji="0" lang="es-ES" sz="2400" b="0" i="0" u="none" strike="noStrike" kern="1200" cap="none" spc="0" normalizeH="0" baseline="0" noProof="0" dirty="0">
              <a:ln>
                <a:noFill/>
              </a:ln>
              <a:solidFill>
                <a:schemeClr val="bg2">
                  <a:lumMod val="25000"/>
                  <a:lumOff val="75000"/>
                </a:schemeClr>
              </a:solidFill>
              <a:effectLst/>
              <a:uLnTx/>
              <a:uFillTx/>
              <a:latin typeface="+mn-lt"/>
              <a:ea typeface="+mn-ea"/>
              <a:cs typeface="+mn-cs"/>
            </a:endParaRPr>
          </a:p>
        </p:txBody>
      </p:sp>
      <p:cxnSp>
        <p:nvCxnSpPr>
          <p:cNvPr id="5" name="4 Conector recto de flecha"/>
          <p:cNvCxnSpPr/>
          <p:nvPr/>
        </p:nvCxnSpPr>
        <p:spPr>
          <a:xfrm rot="5400000">
            <a:off x="843719" y="267890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5400000">
            <a:off x="8059751" y="260666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5400000">
            <a:off x="4094942" y="2999578"/>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79372" y="3429000"/>
            <a:ext cx="2571768" cy="1323439"/>
          </a:xfrm>
          <a:prstGeom prst="rect">
            <a:avLst/>
          </a:prstGeom>
          <a:noFill/>
        </p:spPr>
        <p:txBody>
          <a:bodyPr wrap="square" rtlCol="0">
            <a:spAutoFit/>
          </a:bodyPr>
          <a:lstStyle/>
          <a:p>
            <a:r>
              <a:rPr lang="es-AR" sz="2000" b="1" dirty="0" smtClean="0"/>
              <a:t>Patrimonial: Se visualiza el patrimonio al inicio y al cierre.</a:t>
            </a:r>
            <a:endParaRPr lang="es-AR" sz="2000" b="1" dirty="0"/>
          </a:p>
        </p:txBody>
      </p:sp>
      <p:sp>
        <p:nvSpPr>
          <p:cNvPr id="12" name="11 CuadroTexto"/>
          <p:cNvSpPr txBox="1"/>
          <p:nvPr/>
        </p:nvSpPr>
        <p:spPr>
          <a:xfrm>
            <a:off x="7808924" y="3357562"/>
            <a:ext cx="2571768" cy="1323439"/>
          </a:xfrm>
          <a:prstGeom prst="rect">
            <a:avLst/>
          </a:prstGeom>
          <a:noFill/>
        </p:spPr>
        <p:txBody>
          <a:bodyPr wrap="square" rtlCol="0">
            <a:spAutoFit/>
          </a:bodyPr>
          <a:lstStyle/>
          <a:p>
            <a:r>
              <a:rPr lang="es-AR" sz="2000" b="1" dirty="0" smtClean="0"/>
              <a:t>Renta: Se visualizan las rentas provenientes de las distintas categorías</a:t>
            </a:r>
            <a:endParaRPr lang="es-AR" sz="2000" b="1" dirty="0"/>
          </a:p>
        </p:txBody>
      </p:sp>
      <p:sp>
        <p:nvSpPr>
          <p:cNvPr id="13" name="12 CuadroTexto"/>
          <p:cNvSpPr txBox="1"/>
          <p:nvPr/>
        </p:nvSpPr>
        <p:spPr>
          <a:xfrm>
            <a:off x="3879834" y="4000504"/>
            <a:ext cx="2571768" cy="1323439"/>
          </a:xfrm>
          <a:prstGeom prst="rect">
            <a:avLst/>
          </a:prstGeom>
          <a:noFill/>
        </p:spPr>
        <p:txBody>
          <a:bodyPr wrap="square" rtlCol="0">
            <a:spAutoFit/>
          </a:bodyPr>
          <a:lstStyle/>
          <a:p>
            <a:r>
              <a:rPr lang="es-AR" sz="2000" b="1" dirty="0" smtClean="0"/>
              <a:t>Consumo: Se visualiza el monto consumido durante el periodo fiscal</a:t>
            </a:r>
            <a:endParaRPr lang="es-AR" sz="2000" b="1" dirty="0"/>
          </a:p>
        </p:txBody>
      </p:sp>
      <p:sp>
        <p:nvSpPr>
          <p:cNvPr id="14" name="13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Tree>
    <p:extLst>
      <p:ext uri="{BB962C8B-B14F-4D97-AF65-F5344CB8AC3E}">
        <p14:creationId xmlns="" xmlns:p14="http://schemas.microsoft.com/office/powerpoint/2010/main" val="15970395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a:xfrm>
            <a:off x="1450942" y="285728"/>
            <a:ext cx="9144001" cy="1371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600" b="0" i="0" u="none" strike="noStrike" kern="1200" cap="none" spc="100" normalizeH="0" baseline="0" noProof="0" dirty="0" smtClean="0">
                <a:ln>
                  <a:noFill/>
                </a:ln>
                <a:solidFill>
                  <a:schemeClr val="tx1"/>
                </a:solidFill>
                <a:effectLst/>
                <a:uLnTx/>
                <a:uFillTx/>
                <a:latin typeface="+mj-lt"/>
                <a:ea typeface="+mj-ea"/>
                <a:cs typeface="+mj-cs"/>
              </a:rPr>
              <a:t>Monto consumido</a:t>
            </a:r>
            <a:endParaRPr kumimoji="0" lang="es-ES" sz="3600" b="0" i="0" u="none" strike="noStrike" kern="1200" cap="none" spc="100" normalizeH="0" baseline="0" noProof="0" dirty="0">
              <a:ln>
                <a:noFill/>
              </a:ln>
              <a:solidFill>
                <a:schemeClr val="tx1"/>
              </a:solidFill>
              <a:effectLst/>
              <a:uLnTx/>
              <a:uFillTx/>
              <a:latin typeface="+mj-lt"/>
              <a:ea typeface="+mj-ea"/>
              <a:cs typeface="+mj-cs"/>
            </a:endParaRPr>
          </a:p>
        </p:txBody>
      </p:sp>
      <p:sp>
        <p:nvSpPr>
          <p:cNvPr id="4" name="Marcador de texto 4"/>
          <p:cNvSpPr txBox="1">
            <a:spLocks/>
          </p:cNvSpPr>
          <p:nvPr/>
        </p:nvSpPr>
        <p:spPr>
          <a:xfrm>
            <a:off x="1022314" y="1428736"/>
            <a:ext cx="8687333" cy="609601"/>
          </a:xfrm>
          <a:prstGeom prst="rect">
            <a:avLst/>
          </a:prstGeom>
        </p:spPr>
        <p:txBody>
          <a:bodyPr>
            <a:normAutofit fontScale="77500" lnSpcReduction="20000"/>
          </a:bodyPr>
          <a:lstStyle/>
          <a:p>
            <a:pPr marL="223838" marR="0" lvl="0" indent="-223838" algn="l" defTabSz="914400" rtl="0" eaLnBrk="1" fontAlgn="auto" latinLnBrk="0" hangingPunct="1">
              <a:lnSpc>
                <a:spcPct val="90000"/>
              </a:lnSpc>
              <a:spcBef>
                <a:spcPts val="1800"/>
              </a:spcBef>
              <a:spcAft>
                <a:spcPts val="0"/>
              </a:spcAft>
              <a:buClr>
                <a:schemeClr val="accent1"/>
              </a:buClr>
              <a:buSzPct val="100000"/>
              <a:buFont typeface="Arial" pitchFamily="34" charset="0"/>
              <a:buChar char="•"/>
              <a:tabLst/>
              <a:defRPr/>
            </a:pPr>
            <a:r>
              <a:rPr kumimoji="0" lang="es-ES" sz="2400" i="0" u="none" strike="noStrike" kern="1200" cap="none" spc="0" normalizeH="0" baseline="0" noProof="0" dirty="0" smtClean="0">
                <a:ln>
                  <a:noFill/>
                </a:ln>
                <a:solidFill>
                  <a:schemeClr val="bg2">
                    <a:lumMod val="25000"/>
                    <a:lumOff val="75000"/>
                  </a:schemeClr>
                </a:solidFill>
                <a:effectLst/>
                <a:uLnTx/>
                <a:uFillTx/>
                <a:latin typeface="+mn-lt"/>
                <a:ea typeface="+mn-ea"/>
                <a:cs typeface="+mn-cs"/>
              </a:rPr>
              <a:t>Es</a:t>
            </a:r>
            <a:r>
              <a:rPr kumimoji="0" lang="es-ES" sz="2400" i="0" u="none" strike="noStrike" kern="1200" cap="none" spc="0" normalizeH="0" noProof="0" dirty="0" smtClean="0">
                <a:ln>
                  <a:noFill/>
                </a:ln>
                <a:solidFill>
                  <a:schemeClr val="bg2">
                    <a:lumMod val="25000"/>
                    <a:lumOff val="75000"/>
                  </a:schemeClr>
                </a:solidFill>
                <a:effectLst/>
                <a:uLnTx/>
                <a:uFillTx/>
                <a:latin typeface="+mn-lt"/>
                <a:ea typeface="+mn-ea"/>
                <a:cs typeface="+mn-cs"/>
              </a:rPr>
              <a:t> el dinero con el que vivió el contribuyente durante el periodo fiscal. </a:t>
            </a:r>
            <a:r>
              <a:rPr lang="es-ES" sz="2400" dirty="0" smtClean="0">
                <a:solidFill>
                  <a:schemeClr val="bg2">
                    <a:lumMod val="25000"/>
                    <a:lumOff val="75000"/>
                  </a:schemeClr>
                </a:solidFill>
              </a:rPr>
              <a:t>El aplicativo lo calcula de manera indirecta. Es importante poder estimarlo de manera directa.</a:t>
            </a:r>
            <a:endParaRPr kumimoji="0" lang="es-ES" sz="2400" i="0" u="none" strike="noStrike" kern="1200" cap="none" spc="0" normalizeH="0" baseline="0" noProof="0" dirty="0">
              <a:ln>
                <a:noFill/>
              </a:ln>
              <a:solidFill>
                <a:schemeClr val="bg2">
                  <a:lumMod val="25000"/>
                  <a:lumOff val="75000"/>
                </a:schemeClr>
              </a:solidFill>
              <a:effectLst/>
              <a:uLnTx/>
              <a:uFillTx/>
              <a:latin typeface="+mn-lt"/>
              <a:ea typeface="+mn-ea"/>
              <a:cs typeface="+mn-cs"/>
            </a:endParaRPr>
          </a:p>
        </p:txBody>
      </p:sp>
      <p:sp>
        <p:nvSpPr>
          <p:cNvPr id="5" name="4 CuadroTexto"/>
          <p:cNvSpPr txBox="1"/>
          <p:nvPr/>
        </p:nvSpPr>
        <p:spPr>
          <a:xfrm>
            <a:off x="1308066" y="2643182"/>
            <a:ext cx="7072362" cy="830997"/>
          </a:xfrm>
          <a:prstGeom prst="rect">
            <a:avLst/>
          </a:prstGeom>
          <a:noFill/>
        </p:spPr>
        <p:txBody>
          <a:bodyPr wrap="square" rtlCol="0">
            <a:spAutoFit/>
          </a:bodyPr>
          <a:lstStyle/>
          <a:p>
            <a:r>
              <a:rPr lang="es-AR" sz="2400" dirty="0" smtClean="0"/>
              <a:t>¿Puede ser que el contribuyente no pueda justificar sus consumos de manera directa?</a:t>
            </a:r>
            <a:endParaRPr lang="es-AR" sz="2400" dirty="0"/>
          </a:p>
        </p:txBody>
      </p:sp>
      <p:sp>
        <p:nvSpPr>
          <p:cNvPr id="7" name="Marcador de texto 4"/>
          <p:cNvSpPr txBox="1">
            <a:spLocks/>
          </p:cNvSpPr>
          <p:nvPr/>
        </p:nvSpPr>
        <p:spPr>
          <a:xfrm>
            <a:off x="879438" y="3857628"/>
            <a:ext cx="8687333" cy="609601"/>
          </a:xfrm>
          <a:prstGeom prst="rect">
            <a:avLst/>
          </a:prstGeom>
        </p:spPr>
        <p:txBody>
          <a:bodyPr>
            <a:noAutofit/>
          </a:bodyPr>
          <a:lstStyle/>
          <a:p>
            <a:pPr marL="223838" marR="0" lvl="0" indent="-223838" algn="l" defTabSz="914400" rtl="0" eaLnBrk="1" fontAlgn="auto" latinLnBrk="0" hangingPunct="1">
              <a:lnSpc>
                <a:spcPct val="90000"/>
              </a:lnSpc>
              <a:spcBef>
                <a:spcPts val="1800"/>
              </a:spcBef>
              <a:spcAft>
                <a:spcPts val="0"/>
              </a:spcAft>
              <a:buClr>
                <a:schemeClr val="accent1"/>
              </a:buClr>
              <a:buSzPct val="100000"/>
              <a:tabLst/>
              <a:defRPr/>
            </a:pPr>
            <a:r>
              <a:rPr kumimoji="0" lang="es-AR" sz="2000" b="0" i="0" u="none" strike="noStrike" kern="1200" cap="none" spc="0" normalizeH="0" noProof="0" dirty="0" smtClean="0">
                <a:ln>
                  <a:noFill/>
                </a:ln>
                <a:solidFill>
                  <a:schemeClr val="bg2">
                    <a:lumMod val="25000"/>
                    <a:lumOff val="75000"/>
                  </a:schemeClr>
                </a:solidFill>
                <a:effectLst/>
                <a:uLnTx/>
                <a:uFillTx/>
                <a:latin typeface="+mn-lt"/>
                <a:ea typeface="+mn-ea"/>
                <a:cs typeface="+mn-cs"/>
              </a:rPr>
              <a:t> Exacto. Puede ser que el contribuyente justifique el total de sus consumos con el ingreso de su cónyuge</a:t>
            </a:r>
            <a:r>
              <a:rPr lang="es-AR" sz="2000" dirty="0" smtClean="0">
                <a:solidFill>
                  <a:schemeClr val="bg2">
                    <a:lumMod val="25000"/>
                    <a:lumOff val="75000"/>
                  </a:schemeClr>
                </a:solidFill>
              </a:rPr>
              <a:t>, que tiene alguna actividad, bajo alguna modalidad (monotributo, relación de dependencia, responsable inscripto). La cual justifica los gastos del cliente.</a:t>
            </a:r>
            <a:endParaRPr kumimoji="0" lang="es-ES" sz="2000" b="0" i="0" u="none" strike="noStrike" kern="1200" cap="none" spc="0" normalizeH="0" baseline="0" noProof="0" dirty="0">
              <a:ln>
                <a:noFill/>
              </a:ln>
              <a:solidFill>
                <a:schemeClr val="bg2">
                  <a:lumMod val="25000"/>
                  <a:lumOff val="75000"/>
                </a:schemeClr>
              </a:solidFill>
              <a:effectLst/>
              <a:uLnTx/>
              <a:uFillTx/>
              <a:latin typeface="+mn-lt"/>
              <a:ea typeface="+mn-ea"/>
              <a:cs typeface="+mn-cs"/>
            </a:endParaRPr>
          </a:p>
        </p:txBody>
      </p:sp>
      <p:sp>
        <p:nvSpPr>
          <p:cNvPr id="8" name="Título 6"/>
          <p:cNvSpPr txBox="1">
            <a:spLocks/>
          </p:cNvSpPr>
          <p:nvPr/>
        </p:nvSpPr>
        <p:spPr>
          <a:xfrm>
            <a:off x="736562" y="5486400"/>
            <a:ext cx="9144001" cy="1371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AR" sz="3600" b="0" i="0" u="none" strike="noStrike" kern="1200" cap="none" spc="100" normalizeH="0" baseline="0" noProof="0" dirty="0" smtClean="0">
                <a:ln>
                  <a:noFill/>
                </a:ln>
                <a:solidFill>
                  <a:schemeClr val="tx1"/>
                </a:solidFill>
                <a:effectLst/>
                <a:uLnTx/>
                <a:uFillTx/>
                <a:latin typeface="+mj-lt"/>
                <a:ea typeface="+mj-ea"/>
                <a:cs typeface="+mj-cs"/>
              </a:rPr>
              <a:t>Principio de realidad económica </a:t>
            </a:r>
            <a:endParaRPr kumimoji="0" lang="es-ES" sz="3600" b="0" i="0" u="none" strike="noStrike" kern="1200" cap="none" spc="100" normalizeH="0" baseline="0" noProof="0" dirty="0">
              <a:ln>
                <a:noFill/>
              </a:ln>
              <a:solidFill>
                <a:schemeClr val="tx1"/>
              </a:solidFill>
              <a:effectLst/>
              <a:uLnTx/>
              <a:uFillTx/>
              <a:latin typeface="+mj-lt"/>
              <a:ea typeface="+mj-ea"/>
              <a:cs typeface="+mj-cs"/>
            </a:endParaRPr>
          </a:p>
        </p:txBody>
      </p:sp>
      <p:cxnSp>
        <p:nvCxnSpPr>
          <p:cNvPr id="10" name="9 Conector recto de flecha"/>
          <p:cNvCxnSpPr/>
          <p:nvPr/>
        </p:nvCxnSpPr>
        <p:spPr>
          <a:xfrm rot="5400000">
            <a:off x="4594214" y="5143512"/>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6"/>
          <p:cNvSpPr txBox="1">
            <a:spLocks/>
          </p:cNvSpPr>
          <p:nvPr/>
        </p:nvSpPr>
        <p:spPr>
          <a:xfrm>
            <a:off x="1450942" y="285728"/>
            <a:ext cx="9144001" cy="1371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600" b="0" i="0" u="none" strike="noStrike" kern="1200" cap="none" spc="100" normalizeH="0" baseline="0" noProof="0" dirty="0" smtClean="0">
                <a:ln>
                  <a:noFill/>
                </a:ln>
                <a:solidFill>
                  <a:schemeClr val="tx1"/>
                </a:solidFill>
                <a:effectLst/>
                <a:uLnTx/>
                <a:uFillTx/>
                <a:latin typeface="+mj-lt"/>
                <a:ea typeface="+mj-ea"/>
                <a:cs typeface="+mj-cs"/>
              </a:rPr>
              <a:t>Monto consumido</a:t>
            </a:r>
            <a:endParaRPr kumimoji="0" lang="es-ES" sz="3600" b="0" i="0" u="none" strike="noStrike" kern="1200" cap="none" spc="10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1522380" y="1643050"/>
            <a:ext cx="7786742" cy="461665"/>
          </a:xfrm>
          <a:prstGeom prst="rect">
            <a:avLst/>
          </a:prstGeom>
          <a:noFill/>
        </p:spPr>
        <p:txBody>
          <a:bodyPr wrap="square" rtlCol="0">
            <a:spAutoFit/>
          </a:bodyPr>
          <a:lstStyle/>
          <a:p>
            <a:pPr algn="ctr"/>
            <a:r>
              <a:rPr lang="es-AR" sz="2400" b="1" dirty="0" smtClean="0"/>
              <a:t>¿Cómo lo podemos determinar de manera directa?</a:t>
            </a:r>
            <a:endParaRPr lang="es-AR" sz="2400" b="1" dirty="0"/>
          </a:p>
        </p:txBody>
      </p:sp>
      <p:cxnSp>
        <p:nvCxnSpPr>
          <p:cNvPr id="8" name="7 Conector recto de flecha"/>
          <p:cNvCxnSpPr/>
          <p:nvPr/>
        </p:nvCxnSpPr>
        <p:spPr>
          <a:xfrm rot="5400000">
            <a:off x="701637" y="3679033"/>
            <a:ext cx="278528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5400000">
            <a:off x="2809058" y="3428206"/>
            <a:ext cx="2286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a:off x="4702165" y="3106735"/>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a:off x="6452396" y="299957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8166908" y="2785264"/>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1165190" y="5072074"/>
            <a:ext cx="1785950" cy="923330"/>
          </a:xfrm>
          <a:prstGeom prst="rect">
            <a:avLst/>
          </a:prstGeom>
          <a:noFill/>
        </p:spPr>
        <p:txBody>
          <a:bodyPr wrap="square" rtlCol="0">
            <a:spAutoFit/>
          </a:bodyPr>
          <a:lstStyle/>
          <a:p>
            <a:r>
              <a:rPr lang="es-AR" dirty="0" smtClean="0"/>
              <a:t>Consumos de tarjeta de crédito.</a:t>
            </a:r>
            <a:endParaRPr lang="es-AR" dirty="0"/>
          </a:p>
        </p:txBody>
      </p:sp>
      <p:sp>
        <p:nvSpPr>
          <p:cNvPr id="19" name="18 CuadroTexto"/>
          <p:cNvSpPr txBox="1"/>
          <p:nvPr/>
        </p:nvSpPr>
        <p:spPr>
          <a:xfrm>
            <a:off x="3094016" y="4572008"/>
            <a:ext cx="1785950" cy="1200329"/>
          </a:xfrm>
          <a:prstGeom prst="rect">
            <a:avLst/>
          </a:prstGeom>
          <a:noFill/>
        </p:spPr>
        <p:txBody>
          <a:bodyPr wrap="square" rtlCol="0">
            <a:spAutoFit/>
          </a:bodyPr>
          <a:lstStyle/>
          <a:p>
            <a:r>
              <a:rPr lang="es-AR" dirty="0" smtClean="0"/>
              <a:t>Si tiene inmueble. La tasas municipales</a:t>
            </a:r>
            <a:endParaRPr lang="es-AR" dirty="0"/>
          </a:p>
        </p:txBody>
      </p:sp>
      <p:sp>
        <p:nvSpPr>
          <p:cNvPr id="20" name="19 CuadroTexto"/>
          <p:cNvSpPr txBox="1"/>
          <p:nvPr/>
        </p:nvSpPr>
        <p:spPr>
          <a:xfrm>
            <a:off x="4951404" y="4000504"/>
            <a:ext cx="1785950" cy="646331"/>
          </a:xfrm>
          <a:prstGeom prst="rect">
            <a:avLst/>
          </a:prstGeom>
          <a:noFill/>
        </p:spPr>
        <p:txBody>
          <a:bodyPr wrap="square" rtlCol="0">
            <a:spAutoFit/>
          </a:bodyPr>
          <a:lstStyle/>
          <a:p>
            <a:r>
              <a:rPr lang="es-AR" dirty="0" smtClean="0"/>
              <a:t>Seguros abonados. </a:t>
            </a:r>
            <a:endParaRPr lang="es-AR" dirty="0"/>
          </a:p>
        </p:txBody>
      </p:sp>
      <p:sp>
        <p:nvSpPr>
          <p:cNvPr id="21" name="20 CuadroTexto"/>
          <p:cNvSpPr txBox="1"/>
          <p:nvPr/>
        </p:nvSpPr>
        <p:spPr>
          <a:xfrm>
            <a:off x="6308726" y="3643314"/>
            <a:ext cx="1785950" cy="923330"/>
          </a:xfrm>
          <a:prstGeom prst="rect">
            <a:avLst/>
          </a:prstGeom>
          <a:noFill/>
        </p:spPr>
        <p:txBody>
          <a:bodyPr wrap="square" rtlCol="0">
            <a:spAutoFit/>
          </a:bodyPr>
          <a:lstStyle/>
          <a:p>
            <a:r>
              <a:rPr lang="es-AR" dirty="0" smtClean="0"/>
              <a:t>Si tiene automotores. Patentes. </a:t>
            </a:r>
            <a:endParaRPr lang="es-AR" dirty="0"/>
          </a:p>
        </p:txBody>
      </p:sp>
      <p:sp>
        <p:nvSpPr>
          <p:cNvPr id="22" name="21 CuadroTexto"/>
          <p:cNvSpPr txBox="1"/>
          <p:nvPr/>
        </p:nvSpPr>
        <p:spPr>
          <a:xfrm>
            <a:off x="7808924" y="3214686"/>
            <a:ext cx="1785950" cy="369332"/>
          </a:xfrm>
          <a:prstGeom prst="rect">
            <a:avLst/>
          </a:prstGeom>
          <a:noFill/>
        </p:spPr>
        <p:txBody>
          <a:bodyPr wrap="square" rtlCol="0">
            <a:spAutoFit/>
          </a:bodyPr>
          <a:lstStyle/>
          <a:p>
            <a:r>
              <a:rPr lang="es-AR" dirty="0" smtClean="0"/>
              <a:t>Prepaga, etc.</a:t>
            </a:r>
            <a:endParaRPr lang="es-AR" dirty="0"/>
          </a:p>
        </p:txBody>
      </p:sp>
      <p:sp>
        <p:nvSpPr>
          <p:cNvPr id="23" name="22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Tree>
    <p:extLst>
      <p:ext uri="{BB962C8B-B14F-4D97-AF65-F5344CB8AC3E}">
        <p14:creationId xmlns="" xmlns:p14="http://schemas.microsoft.com/office/powerpoint/2010/main" val="76226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450810" y="714356"/>
            <a:ext cx="5000660" cy="85725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4800" b="0" i="0" u="none" strike="noStrike" kern="1200" cap="none" spc="100" normalizeH="0" baseline="0" noProof="0" dirty="0" smtClean="0">
                <a:ln>
                  <a:noFill/>
                </a:ln>
                <a:solidFill>
                  <a:schemeClr val="tx1"/>
                </a:solidFill>
                <a:effectLst/>
                <a:uLnTx/>
                <a:uFillTx/>
                <a:latin typeface="+mj-lt"/>
                <a:ea typeface="+mj-ea"/>
                <a:cs typeface="+mj-cs"/>
              </a:rPr>
              <a:t>Moneda Foránea</a:t>
            </a:r>
            <a:endParaRPr kumimoji="0" lang="es-ES" sz="4800" b="0" i="0" u="none" strike="noStrike" kern="1200" cap="none" spc="100" normalizeH="0" baseline="0" noProof="0" dirty="0">
              <a:ln>
                <a:noFill/>
              </a:ln>
              <a:solidFill>
                <a:schemeClr val="tx1"/>
              </a:solidFill>
              <a:effectLst/>
              <a:uLnTx/>
              <a:uFillTx/>
              <a:latin typeface="+mj-lt"/>
              <a:ea typeface="+mj-ea"/>
              <a:cs typeface="+mj-cs"/>
            </a:endParaRPr>
          </a:p>
        </p:txBody>
      </p:sp>
      <p:cxnSp>
        <p:nvCxnSpPr>
          <p:cNvPr id="6" name="5 Conector recto de flecha"/>
          <p:cNvCxnSpPr/>
          <p:nvPr/>
        </p:nvCxnSpPr>
        <p:spPr>
          <a:xfrm rot="5400000">
            <a:off x="1666050" y="2213760"/>
            <a:ext cx="10001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307934" y="2857496"/>
            <a:ext cx="4214842" cy="369332"/>
          </a:xfrm>
          <a:prstGeom prst="rect">
            <a:avLst/>
          </a:prstGeom>
          <a:noFill/>
        </p:spPr>
        <p:txBody>
          <a:bodyPr wrap="square" rtlCol="0">
            <a:spAutoFit/>
          </a:bodyPr>
          <a:lstStyle/>
          <a:p>
            <a:r>
              <a:rPr lang="es-AR" dirty="0" smtClean="0"/>
              <a:t>En IIGG se valúa a su costo de adquisición.</a:t>
            </a:r>
            <a:endParaRPr lang="es-AR" dirty="0"/>
          </a:p>
        </p:txBody>
      </p:sp>
      <p:cxnSp>
        <p:nvCxnSpPr>
          <p:cNvPr id="10" name="9 Conector recto de flecha"/>
          <p:cNvCxnSpPr/>
          <p:nvPr/>
        </p:nvCxnSpPr>
        <p:spPr>
          <a:xfrm>
            <a:off x="5380032" y="1142984"/>
            <a:ext cx="128588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6880230" y="1000108"/>
            <a:ext cx="1714512" cy="1477328"/>
          </a:xfrm>
          <a:prstGeom prst="rect">
            <a:avLst/>
          </a:prstGeom>
          <a:noFill/>
        </p:spPr>
        <p:txBody>
          <a:bodyPr wrap="square" rtlCol="0">
            <a:spAutoFit/>
          </a:bodyPr>
          <a:lstStyle/>
          <a:p>
            <a:r>
              <a:rPr lang="es-AR" dirty="0" smtClean="0"/>
              <a:t>En BS PS se valúa a al TC al cierre. Está alcanzada por el impuesto</a:t>
            </a:r>
            <a:endParaRPr lang="es-AR" dirty="0"/>
          </a:p>
        </p:txBody>
      </p:sp>
      <p:sp>
        <p:nvSpPr>
          <p:cNvPr id="12" name="11 CuadroTexto"/>
          <p:cNvSpPr txBox="1"/>
          <p:nvPr/>
        </p:nvSpPr>
        <p:spPr>
          <a:xfrm>
            <a:off x="165058" y="3857628"/>
            <a:ext cx="4572032" cy="1015663"/>
          </a:xfrm>
          <a:prstGeom prst="rect">
            <a:avLst/>
          </a:prstGeom>
          <a:noFill/>
        </p:spPr>
        <p:txBody>
          <a:bodyPr wrap="square" rtlCol="0">
            <a:spAutoFit/>
          </a:bodyPr>
          <a:lstStyle/>
          <a:p>
            <a:r>
              <a:rPr lang="es-AR" sz="2000" dirty="0" smtClean="0"/>
              <a:t>¿Por qué se valúa al costo de adquisición? Porque al IIGG solo le importa a los fines de determinar el monto consumido</a:t>
            </a:r>
            <a:endParaRPr lang="es-AR" sz="2000" dirty="0"/>
          </a:p>
        </p:txBody>
      </p:sp>
      <p:cxnSp>
        <p:nvCxnSpPr>
          <p:cNvPr id="14" name="13 Conector recto de flecha"/>
          <p:cNvCxnSpPr/>
          <p:nvPr/>
        </p:nvCxnSpPr>
        <p:spPr>
          <a:xfrm rot="5400000">
            <a:off x="1916083" y="3606801"/>
            <a:ext cx="49927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cxnSp>
        <p:nvCxnSpPr>
          <p:cNvPr id="19" name="18 Conector angular"/>
          <p:cNvCxnSpPr/>
          <p:nvPr/>
        </p:nvCxnSpPr>
        <p:spPr>
          <a:xfrm>
            <a:off x="4522776" y="3071810"/>
            <a:ext cx="1857388" cy="17859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6523040" y="4643446"/>
            <a:ext cx="3357586" cy="923330"/>
          </a:xfrm>
          <a:prstGeom prst="rect">
            <a:avLst/>
          </a:prstGeom>
          <a:noFill/>
        </p:spPr>
        <p:txBody>
          <a:bodyPr wrap="square" rtlCol="0">
            <a:spAutoFit/>
          </a:bodyPr>
          <a:lstStyle/>
          <a:p>
            <a:r>
              <a:rPr lang="es-AR" dirty="0" smtClean="0"/>
              <a:t>La diferencia de cotización se considera fuera del objeto del impuesto. (No alcanzado)</a:t>
            </a:r>
            <a:endParaRPr lang="es-A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0942" y="357166"/>
            <a:ext cx="9144001" cy="571504"/>
          </a:xfrm>
        </p:spPr>
        <p:txBody>
          <a:bodyPr>
            <a:normAutofit fontScale="90000"/>
          </a:bodyPr>
          <a:lstStyle/>
          <a:p>
            <a:r>
              <a:rPr lang="es-AR" sz="4400" dirty="0" smtClean="0"/>
              <a:t>Inversiones</a:t>
            </a:r>
            <a:r>
              <a:rPr lang="es-AR" dirty="0" smtClean="0"/>
              <a:t> </a:t>
            </a:r>
            <a:endParaRPr lang="es-AR" dirty="0"/>
          </a:p>
        </p:txBody>
      </p:sp>
      <p:sp>
        <p:nvSpPr>
          <p:cNvPr id="4" name="3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5" name="4 CuadroTexto"/>
          <p:cNvSpPr txBox="1"/>
          <p:nvPr/>
        </p:nvSpPr>
        <p:spPr>
          <a:xfrm>
            <a:off x="593686" y="1357298"/>
            <a:ext cx="1714512" cy="461665"/>
          </a:xfrm>
          <a:prstGeom prst="rect">
            <a:avLst/>
          </a:prstGeom>
          <a:noFill/>
        </p:spPr>
        <p:txBody>
          <a:bodyPr wrap="square" rtlCol="0">
            <a:spAutoFit/>
          </a:bodyPr>
          <a:lstStyle/>
          <a:p>
            <a:r>
              <a:rPr lang="es-AR" sz="2400" dirty="0" smtClean="0"/>
              <a:t>Bonos</a:t>
            </a:r>
            <a:endParaRPr lang="es-AR" dirty="0"/>
          </a:p>
        </p:txBody>
      </p:sp>
      <p:sp>
        <p:nvSpPr>
          <p:cNvPr id="6" name="5 CuadroTexto"/>
          <p:cNvSpPr txBox="1"/>
          <p:nvPr/>
        </p:nvSpPr>
        <p:spPr>
          <a:xfrm>
            <a:off x="665124" y="2928934"/>
            <a:ext cx="1714512" cy="461665"/>
          </a:xfrm>
          <a:prstGeom prst="rect">
            <a:avLst/>
          </a:prstGeom>
          <a:noFill/>
        </p:spPr>
        <p:txBody>
          <a:bodyPr wrap="square" rtlCol="0">
            <a:spAutoFit/>
          </a:bodyPr>
          <a:lstStyle/>
          <a:p>
            <a:r>
              <a:rPr lang="es-AR" sz="2400" dirty="0" smtClean="0"/>
              <a:t>Valores</a:t>
            </a:r>
            <a:endParaRPr lang="es-AR" dirty="0"/>
          </a:p>
        </p:txBody>
      </p:sp>
      <p:sp>
        <p:nvSpPr>
          <p:cNvPr id="7" name="6 CuadroTexto"/>
          <p:cNvSpPr txBox="1"/>
          <p:nvPr/>
        </p:nvSpPr>
        <p:spPr>
          <a:xfrm>
            <a:off x="593686" y="2071678"/>
            <a:ext cx="1714512" cy="461665"/>
          </a:xfrm>
          <a:prstGeom prst="rect">
            <a:avLst/>
          </a:prstGeom>
          <a:noFill/>
        </p:spPr>
        <p:txBody>
          <a:bodyPr wrap="square" rtlCol="0">
            <a:spAutoFit/>
          </a:bodyPr>
          <a:lstStyle/>
          <a:p>
            <a:r>
              <a:rPr lang="es-AR" sz="2400" dirty="0" smtClean="0"/>
              <a:t>Títulos</a:t>
            </a:r>
            <a:endParaRPr lang="es-AR" dirty="0"/>
          </a:p>
        </p:txBody>
      </p:sp>
      <p:sp>
        <p:nvSpPr>
          <p:cNvPr id="8" name="7 Cerrar llave"/>
          <p:cNvSpPr/>
          <p:nvPr/>
        </p:nvSpPr>
        <p:spPr>
          <a:xfrm>
            <a:off x="2236760" y="1357298"/>
            <a:ext cx="357190" cy="20717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9 CuadroTexto"/>
          <p:cNvSpPr txBox="1"/>
          <p:nvPr/>
        </p:nvSpPr>
        <p:spPr>
          <a:xfrm>
            <a:off x="2665388" y="2000240"/>
            <a:ext cx="2357454" cy="923330"/>
          </a:xfrm>
          <a:prstGeom prst="rect">
            <a:avLst/>
          </a:prstGeom>
          <a:noFill/>
        </p:spPr>
        <p:txBody>
          <a:bodyPr wrap="square" rtlCol="0">
            <a:spAutoFit/>
          </a:bodyPr>
          <a:lstStyle/>
          <a:p>
            <a:r>
              <a:rPr lang="es-AR" dirty="0" smtClean="0"/>
              <a:t>Emitidos por el Estado  (Nacional, Provincial o Municipal)</a:t>
            </a:r>
            <a:endParaRPr lang="es-AR" dirty="0"/>
          </a:p>
        </p:txBody>
      </p:sp>
      <p:sp>
        <p:nvSpPr>
          <p:cNvPr id="11" name="10 CuadroTexto"/>
          <p:cNvSpPr txBox="1"/>
          <p:nvPr/>
        </p:nvSpPr>
        <p:spPr>
          <a:xfrm>
            <a:off x="6094412" y="1357298"/>
            <a:ext cx="3214710" cy="2308324"/>
          </a:xfrm>
          <a:prstGeom prst="rect">
            <a:avLst/>
          </a:prstGeom>
          <a:noFill/>
        </p:spPr>
        <p:txBody>
          <a:bodyPr wrap="square" rtlCol="0">
            <a:spAutoFit/>
          </a:bodyPr>
          <a:lstStyle/>
          <a:p>
            <a:r>
              <a:rPr lang="es-AR" sz="2400" dirty="0" smtClean="0"/>
              <a:t>Su tenencia se encuentra exenta en Bienes Personales, y sus rendimientos se encuentran exentos en Ganancias.</a:t>
            </a:r>
            <a:endParaRPr lang="es-AR" sz="2400" dirty="0"/>
          </a:p>
        </p:txBody>
      </p:sp>
      <p:sp>
        <p:nvSpPr>
          <p:cNvPr id="13" name="12 Cerrar llave"/>
          <p:cNvSpPr/>
          <p:nvPr/>
        </p:nvSpPr>
        <p:spPr>
          <a:xfrm>
            <a:off x="5237156" y="1357298"/>
            <a:ext cx="357190" cy="20717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4" name="13 CuadroTexto"/>
          <p:cNvSpPr txBox="1"/>
          <p:nvPr/>
        </p:nvSpPr>
        <p:spPr>
          <a:xfrm>
            <a:off x="450810" y="4643446"/>
            <a:ext cx="2143140" cy="646331"/>
          </a:xfrm>
          <a:prstGeom prst="rect">
            <a:avLst/>
          </a:prstGeom>
          <a:noFill/>
        </p:spPr>
        <p:txBody>
          <a:bodyPr wrap="square" rtlCol="0">
            <a:spAutoFit/>
          </a:bodyPr>
          <a:lstStyle/>
          <a:p>
            <a:r>
              <a:rPr lang="es-AR" b="1" dirty="0" smtClean="0"/>
              <a:t>Plazos fijos, Cajas de ahorro</a:t>
            </a:r>
            <a:endParaRPr lang="es-AR" b="1" dirty="0"/>
          </a:p>
        </p:txBody>
      </p:sp>
      <p:cxnSp>
        <p:nvCxnSpPr>
          <p:cNvPr id="16" name="15 Conector angular"/>
          <p:cNvCxnSpPr/>
          <p:nvPr/>
        </p:nvCxnSpPr>
        <p:spPr>
          <a:xfrm>
            <a:off x="2522512" y="4929198"/>
            <a:ext cx="2857520"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522908" y="4643446"/>
            <a:ext cx="2357454" cy="1477328"/>
          </a:xfrm>
          <a:prstGeom prst="rect">
            <a:avLst/>
          </a:prstGeom>
          <a:noFill/>
        </p:spPr>
        <p:txBody>
          <a:bodyPr wrap="square" rtlCol="0">
            <a:spAutoFit/>
          </a:bodyPr>
          <a:lstStyle/>
          <a:p>
            <a:r>
              <a:rPr lang="es-AR" b="1" dirty="0" smtClean="0"/>
              <a:t>Exentos siempre y cuando estén regulados bajo la ley de entidades financieras.</a:t>
            </a:r>
            <a:endParaRPr lang="es-AR" b="1" dirty="0"/>
          </a:p>
        </p:txBody>
      </p:sp>
      <p:sp>
        <p:nvSpPr>
          <p:cNvPr id="18" name="17 CuadroTexto"/>
          <p:cNvSpPr txBox="1"/>
          <p:nvPr/>
        </p:nvSpPr>
        <p:spPr>
          <a:xfrm>
            <a:off x="10166378" y="1714488"/>
            <a:ext cx="1785950" cy="1477328"/>
          </a:xfrm>
          <a:prstGeom prst="rect">
            <a:avLst/>
          </a:prstGeom>
          <a:noFill/>
        </p:spPr>
        <p:txBody>
          <a:bodyPr wrap="square" rtlCol="0">
            <a:spAutoFit/>
          </a:bodyPr>
          <a:lstStyle/>
          <a:p>
            <a:r>
              <a:rPr lang="es-AR" b="1" dirty="0" smtClean="0"/>
              <a:t>Lebacs, encuadrados como títulos públicos según RG 3835</a:t>
            </a:r>
            <a:endParaRPr lang="es-AR" b="1" dirty="0"/>
          </a:p>
        </p:txBody>
      </p:sp>
      <p:cxnSp>
        <p:nvCxnSpPr>
          <p:cNvPr id="20" name="19 Conector recto de flecha"/>
          <p:cNvCxnSpPr/>
          <p:nvPr/>
        </p:nvCxnSpPr>
        <p:spPr>
          <a:xfrm>
            <a:off x="9451998" y="2357430"/>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50942" y="357166"/>
            <a:ext cx="9144001" cy="571504"/>
          </a:xfrm>
        </p:spPr>
        <p:txBody>
          <a:bodyPr>
            <a:normAutofit fontScale="90000"/>
          </a:bodyPr>
          <a:lstStyle/>
          <a:p>
            <a:r>
              <a:rPr lang="es-AR" sz="4400" dirty="0" smtClean="0"/>
              <a:t>Inmuebles. AGIP vs. AFIP</a:t>
            </a:r>
            <a:endParaRPr lang="es-AR" dirty="0"/>
          </a:p>
        </p:txBody>
      </p:sp>
      <p:sp>
        <p:nvSpPr>
          <p:cNvPr id="6" name="5 CuadroTexto"/>
          <p:cNvSpPr txBox="1"/>
          <p:nvPr/>
        </p:nvSpPr>
        <p:spPr>
          <a:xfrm>
            <a:off x="307934" y="2643182"/>
            <a:ext cx="3214710" cy="1569660"/>
          </a:xfrm>
          <a:prstGeom prst="rect">
            <a:avLst/>
          </a:prstGeom>
          <a:noFill/>
        </p:spPr>
        <p:txBody>
          <a:bodyPr wrap="square" rtlCol="0">
            <a:spAutoFit/>
          </a:bodyPr>
          <a:lstStyle/>
          <a:p>
            <a:r>
              <a:rPr lang="es-AR" sz="2400" b="1" dirty="0" smtClean="0"/>
              <a:t>Los inmuebles se encuentran dentro del objeto del Impuesto a los Bienes Personales.</a:t>
            </a:r>
            <a:endParaRPr lang="es-AR" sz="2400" b="1" dirty="0"/>
          </a:p>
        </p:txBody>
      </p:sp>
      <p:sp>
        <p:nvSpPr>
          <p:cNvPr id="7" name="6 CuadroTexto"/>
          <p:cNvSpPr txBox="1"/>
          <p:nvPr/>
        </p:nvSpPr>
        <p:spPr>
          <a:xfrm>
            <a:off x="4022710" y="3214686"/>
            <a:ext cx="3214710" cy="369332"/>
          </a:xfrm>
          <a:prstGeom prst="rect">
            <a:avLst/>
          </a:prstGeom>
          <a:noFill/>
        </p:spPr>
        <p:txBody>
          <a:bodyPr wrap="square" rtlCol="0">
            <a:spAutoFit/>
          </a:bodyPr>
          <a:lstStyle/>
          <a:p>
            <a:r>
              <a:rPr lang="es-AR" b="1" dirty="0" smtClean="0"/>
              <a:t>¿A que valor?</a:t>
            </a:r>
            <a:endParaRPr lang="es-AR" b="1" dirty="0"/>
          </a:p>
        </p:txBody>
      </p:sp>
      <p:sp>
        <p:nvSpPr>
          <p:cNvPr id="11" name="10 Cerrar llave"/>
          <p:cNvSpPr/>
          <p:nvPr/>
        </p:nvSpPr>
        <p:spPr>
          <a:xfrm>
            <a:off x="3522644" y="2500306"/>
            <a:ext cx="428628" cy="19288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11 CuadroTexto"/>
          <p:cNvSpPr txBox="1"/>
          <p:nvPr/>
        </p:nvSpPr>
        <p:spPr>
          <a:xfrm>
            <a:off x="6308726" y="2285992"/>
            <a:ext cx="5214974" cy="2308324"/>
          </a:xfrm>
          <a:prstGeom prst="rect">
            <a:avLst/>
          </a:prstGeom>
          <a:noFill/>
        </p:spPr>
        <p:txBody>
          <a:bodyPr wrap="square" rtlCol="0">
            <a:spAutoFit/>
          </a:bodyPr>
          <a:lstStyle/>
          <a:p>
            <a:r>
              <a:rPr lang="es-AR" b="1" dirty="0" smtClean="0"/>
              <a:t>El valor a computar para cada uno de los inmuebles, determinado de acuerdo con las disposiciones de este inciso, no podrá ser inferior al de la base imponible -vigente al 31 de diciembre del año por el que se liquida el presente gravamen- fijada a los efectos del pago de los impuestos inmobiliarios o tributos similares o al valor fiscal determinado a la fecha citada"</a:t>
            </a:r>
            <a:endParaRPr lang="es-AR" b="1" dirty="0"/>
          </a:p>
        </p:txBody>
      </p:sp>
      <p:sp>
        <p:nvSpPr>
          <p:cNvPr id="13" name="12 Cerrar llave"/>
          <p:cNvSpPr/>
          <p:nvPr/>
        </p:nvSpPr>
        <p:spPr>
          <a:xfrm>
            <a:off x="5737222" y="2285992"/>
            <a:ext cx="285752" cy="22145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22" name="21 Conector recto de flecha"/>
          <p:cNvCxnSpPr/>
          <p:nvPr/>
        </p:nvCxnSpPr>
        <p:spPr>
          <a:xfrm rot="5400000">
            <a:off x="7666842" y="492840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7023106" y="5286388"/>
            <a:ext cx="2267287" cy="369332"/>
          </a:xfrm>
          <a:prstGeom prst="rect">
            <a:avLst/>
          </a:prstGeom>
        </p:spPr>
        <p:txBody>
          <a:bodyPr wrap="none">
            <a:spAutoFit/>
          </a:bodyPr>
          <a:lstStyle/>
          <a:p>
            <a:r>
              <a:rPr lang="es-AR" b="1" dirty="0" smtClean="0"/>
              <a:t>art. 22 inc. a) punto 4</a:t>
            </a:r>
            <a:endParaRPr lang="es-AR" b="1" dirty="0"/>
          </a:p>
        </p:txBody>
      </p:sp>
      <p:sp>
        <p:nvSpPr>
          <p:cNvPr id="26" name="25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Tree>
    <p:extLst>
      <p:ext uri="{BB962C8B-B14F-4D97-AF65-F5344CB8AC3E}">
        <p14:creationId xmlns="" xmlns:p14="http://schemas.microsoft.com/office/powerpoint/2010/main" val="19455948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6" name="1 Título"/>
          <p:cNvSpPr>
            <a:spLocks noGrp="1"/>
          </p:cNvSpPr>
          <p:nvPr>
            <p:ph type="title"/>
          </p:nvPr>
        </p:nvSpPr>
        <p:spPr>
          <a:xfrm>
            <a:off x="1450942" y="357166"/>
            <a:ext cx="9144001" cy="571504"/>
          </a:xfrm>
        </p:spPr>
        <p:txBody>
          <a:bodyPr>
            <a:normAutofit fontScale="90000"/>
          </a:bodyPr>
          <a:lstStyle/>
          <a:p>
            <a:r>
              <a:rPr lang="es-AR" sz="4400" dirty="0" smtClean="0"/>
              <a:t>Inmuebles. AGIP vs. AFIP</a:t>
            </a:r>
            <a:endParaRPr lang="es-AR" dirty="0"/>
          </a:p>
        </p:txBody>
      </p:sp>
      <p:sp>
        <p:nvSpPr>
          <p:cNvPr id="7" name="6 Rectángulo"/>
          <p:cNvSpPr/>
          <p:nvPr/>
        </p:nvSpPr>
        <p:spPr>
          <a:xfrm>
            <a:off x="307934" y="2214554"/>
            <a:ext cx="6092825" cy="2308324"/>
          </a:xfrm>
          <a:prstGeom prst="rect">
            <a:avLst/>
          </a:prstGeom>
        </p:spPr>
        <p:txBody>
          <a:bodyPr>
            <a:spAutoFit/>
          </a:bodyPr>
          <a:lstStyle/>
          <a:p>
            <a:r>
              <a:rPr lang="es-AR" sz="2400" b="1" dirty="0" smtClean="0"/>
              <a:t>En la ciudad de Buenos Aires los inmuebles cuentan con una Valuación Fiscal Homogénea (VFH) y un valor que se origina en el resultado de multiplicar la VFH por un coeficiente que representa la Unidad de Sustentabilidad Contributiva.</a:t>
            </a:r>
            <a:endParaRPr lang="es-AR" sz="2400" b="1" dirty="0"/>
          </a:p>
        </p:txBody>
      </p:sp>
      <p:sp>
        <p:nvSpPr>
          <p:cNvPr id="9" name="8 Rectángulo"/>
          <p:cNvSpPr/>
          <p:nvPr/>
        </p:nvSpPr>
        <p:spPr>
          <a:xfrm>
            <a:off x="7523172" y="1928802"/>
            <a:ext cx="3998940" cy="3293209"/>
          </a:xfrm>
          <a:prstGeom prst="rect">
            <a:avLst/>
          </a:prstGeom>
        </p:spPr>
        <p:txBody>
          <a:bodyPr wrap="square">
            <a:spAutoFit/>
          </a:bodyPr>
          <a:lstStyle/>
          <a:p>
            <a:r>
              <a:rPr lang="es-AR" sz="2000" b="1" dirty="0" smtClean="0"/>
              <a:t>La AFIP a través del dictamen (DAT) 12/2013 opina que </a:t>
            </a:r>
            <a:r>
              <a:rPr lang="es-AR" sz="2800" b="1" dirty="0" smtClean="0"/>
              <a:t>el</a:t>
            </a:r>
            <a:r>
              <a:rPr lang="es-AR" sz="2000" b="1" dirty="0" smtClean="0"/>
              <a:t> valor que debe ser tenido en cuenta es el que resulta de multiplicar la Valuación Fiscal Homogénea por la Unidad de Sustentabilidad Contributiva determinando de tal forma que éste producto representa la base imponible para el impuesto inmobiliario.</a:t>
            </a:r>
            <a:endParaRPr lang="es-AR" sz="2000" b="1" dirty="0"/>
          </a:p>
        </p:txBody>
      </p:sp>
      <p:sp>
        <p:nvSpPr>
          <p:cNvPr id="10" name="9 Flecha derecha"/>
          <p:cNvSpPr/>
          <p:nvPr/>
        </p:nvSpPr>
        <p:spPr>
          <a:xfrm>
            <a:off x="6380164" y="3000372"/>
            <a:ext cx="78581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Marcador de texto 4"/>
          <p:cNvSpPr>
            <a:spLocks noGrp="1"/>
          </p:cNvSpPr>
          <p:nvPr>
            <p:ph type="body" idx="1"/>
          </p:nvPr>
        </p:nvSpPr>
        <p:spPr>
          <a:xfrm>
            <a:off x="7451734" y="1214422"/>
            <a:ext cx="3643339" cy="609601"/>
          </a:xfrm>
          <a:noFill/>
        </p:spPr>
        <p:txBody>
          <a:bodyPr>
            <a:normAutofit/>
          </a:bodyPr>
          <a:lstStyle/>
          <a:p>
            <a:r>
              <a:rPr lang="es-AR" dirty="0" smtClean="0">
                <a:solidFill>
                  <a:schemeClr val="bg2">
                    <a:lumMod val="25000"/>
                    <a:lumOff val="75000"/>
                  </a:schemeClr>
                </a:solidFill>
              </a:rPr>
              <a:t>¿Qué opina AFIP?</a:t>
            </a:r>
            <a:endParaRPr lang="es-ES" dirty="0">
              <a:solidFill>
                <a:schemeClr val="bg2">
                  <a:lumMod val="25000"/>
                  <a:lumOff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450942" y="357166"/>
            <a:ext cx="9144001" cy="571504"/>
          </a:xfrm>
          <a:prstGeom prst="rect">
            <a:avLst/>
          </a:prstGeom>
        </p:spPr>
        <p:txBody>
          <a:bodyPr vert="horz" lIns="91440" tIns="45720" rIns="91440" bIns="45720" rtlCol="0" anchor="b">
            <a:normAutofit fontScale="90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4400" b="0" i="0" u="none" strike="noStrike" kern="1200" cap="none" spc="100" normalizeH="0" baseline="0" noProof="0" dirty="0" smtClean="0">
                <a:ln>
                  <a:noFill/>
                </a:ln>
                <a:solidFill>
                  <a:schemeClr val="tx1"/>
                </a:solidFill>
                <a:effectLst/>
                <a:uLnTx/>
                <a:uFillTx/>
                <a:latin typeface="+mj-lt"/>
                <a:ea typeface="+mj-ea"/>
                <a:cs typeface="+mj-cs"/>
              </a:rPr>
              <a:t>Inmuebles. AGIP vs. AFIP</a:t>
            </a:r>
            <a:endParaRPr kumimoji="0" lang="es-AR" sz="3600" b="0" i="0" u="none" strike="noStrike" kern="1200" cap="none" spc="100" normalizeH="0" baseline="0" noProof="0" dirty="0">
              <a:ln>
                <a:noFill/>
              </a:ln>
              <a:solidFill>
                <a:schemeClr val="tx1"/>
              </a:solidFill>
              <a:effectLst/>
              <a:uLnTx/>
              <a:uFillTx/>
              <a:latin typeface="+mj-lt"/>
              <a:ea typeface="+mj-ea"/>
              <a:cs typeface="+mj-cs"/>
            </a:endParaRPr>
          </a:p>
        </p:txBody>
      </p:sp>
      <p:sp>
        <p:nvSpPr>
          <p:cNvPr id="6" name="Marcador de texto 4"/>
          <p:cNvSpPr>
            <a:spLocks noGrp="1"/>
          </p:cNvSpPr>
          <p:nvPr>
            <p:ph type="body" idx="1"/>
          </p:nvPr>
        </p:nvSpPr>
        <p:spPr>
          <a:xfrm>
            <a:off x="522248" y="1428736"/>
            <a:ext cx="3643339" cy="609601"/>
          </a:xfrm>
          <a:noFill/>
        </p:spPr>
        <p:txBody>
          <a:bodyPr>
            <a:normAutofit/>
          </a:bodyPr>
          <a:lstStyle/>
          <a:p>
            <a:r>
              <a:rPr lang="es-AR" dirty="0" smtClean="0">
                <a:solidFill>
                  <a:schemeClr val="bg2">
                    <a:lumMod val="25000"/>
                    <a:lumOff val="75000"/>
                  </a:schemeClr>
                </a:solidFill>
              </a:rPr>
              <a:t>¿Qué opina AGIP?</a:t>
            </a:r>
            <a:endParaRPr lang="es-ES" dirty="0">
              <a:solidFill>
                <a:schemeClr val="bg2">
                  <a:lumMod val="25000"/>
                  <a:lumOff val="75000"/>
                </a:schemeClr>
              </a:solidFill>
            </a:endParaRPr>
          </a:p>
        </p:txBody>
      </p:sp>
      <p:sp>
        <p:nvSpPr>
          <p:cNvPr id="7" name="6 Rectángulo"/>
          <p:cNvSpPr/>
          <p:nvPr/>
        </p:nvSpPr>
        <p:spPr>
          <a:xfrm>
            <a:off x="379372" y="2857496"/>
            <a:ext cx="11287204" cy="2308324"/>
          </a:xfrm>
          <a:prstGeom prst="rect">
            <a:avLst/>
          </a:prstGeom>
        </p:spPr>
        <p:txBody>
          <a:bodyPr wrap="square">
            <a:spAutoFit/>
          </a:bodyPr>
          <a:lstStyle/>
          <a:p>
            <a:r>
              <a:rPr lang="es-AR" sz="2400" b="1" dirty="0" smtClean="0"/>
              <a:t>Por su parte la Dirección General de Análisis Fiscal de la Dirección de Rentas de CABA posee otra interpretación, ya que mediante el informe 24986621/2015 del 15/9/2015 transcribe el actual art. 278 del Código Fiscal que expresa: "Establécese la Unidad de Sustentabilidad Contributiva (USC) a efectos de contar con una herramienta que posibilite, en razón de políticas tributarias, afectar el quantum de los tributos del presente Título</a:t>
            </a:r>
            <a:endParaRPr lang="es-AR" sz="2400" b="1" dirty="0"/>
          </a:p>
        </p:txBody>
      </p:sp>
      <p:sp>
        <p:nvSpPr>
          <p:cNvPr id="8" name="7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14" name="1 Título"/>
          <p:cNvSpPr txBox="1">
            <a:spLocks/>
          </p:cNvSpPr>
          <p:nvPr/>
        </p:nvSpPr>
        <p:spPr>
          <a:xfrm>
            <a:off x="1450942" y="357166"/>
            <a:ext cx="9144001" cy="571504"/>
          </a:xfrm>
          <a:prstGeom prst="rect">
            <a:avLst/>
          </a:prstGeom>
        </p:spPr>
        <p:txBody>
          <a:bodyPr vert="horz" lIns="91440" tIns="45720" rIns="91440" bIns="45720" rtlCol="0" anchor="b">
            <a:normAutofit fontScale="90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4400" b="0" i="0" u="none" strike="noStrike" kern="1200" cap="none" spc="100" normalizeH="0" baseline="0" noProof="0" dirty="0" smtClean="0">
                <a:ln>
                  <a:noFill/>
                </a:ln>
                <a:solidFill>
                  <a:schemeClr val="tx1"/>
                </a:solidFill>
                <a:effectLst/>
                <a:uLnTx/>
                <a:uFillTx/>
                <a:latin typeface="+mj-lt"/>
                <a:ea typeface="+mj-ea"/>
                <a:cs typeface="+mj-cs"/>
              </a:rPr>
              <a:t>Inmuebles. AGIP vs. AFIP</a:t>
            </a:r>
            <a:endParaRPr kumimoji="0" lang="es-AR" sz="3600" b="0" i="0" u="none" strike="noStrike" kern="1200" cap="none" spc="100" normalizeH="0" baseline="0" noProof="0" dirty="0">
              <a:ln>
                <a:noFill/>
              </a:ln>
              <a:solidFill>
                <a:schemeClr val="tx1"/>
              </a:solidFill>
              <a:effectLst/>
              <a:uLnTx/>
              <a:uFillTx/>
              <a:latin typeface="+mj-lt"/>
              <a:ea typeface="+mj-ea"/>
              <a:cs typeface="+mj-cs"/>
            </a:endParaRPr>
          </a:p>
        </p:txBody>
      </p:sp>
      <p:sp>
        <p:nvSpPr>
          <p:cNvPr id="15" name="Marcador de texto 4"/>
          <p:cNvSpPr txBox="1">
            <a:spLocks/>
          </p:cNvSpPr>
          <p:nvPr/>
        </p:nvSpPr>
        <p:spPr>
          <a:xfrm>
            <a:off x="522248" y="3214686"/>
            <a:ext cx="3643339" cy="609601"/>
          </a:xfrm>
          <a:prstGeom prst="rect">
            <a:avLst/>
          </a:prstGeom>
          <a:noFill/>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0"/>
              </a:spcAft>
              <a:buClr>
                <a:schemeClr val="accent1"/>
              </a:buClr>
              <a:buSzPct val="100000"/>
              <a:buFont typeface="Arial" pitchFamily="34" charset="0"/>
              <a:buNone/>
              <a:tabLst/>
              <a:defRPr/>
            </a:pPr>
            <a:r>
              <a:rPr kumimoji="0" lang="es-AR" sz="2800" b="0" i="0" u="none" strike="noStrike" kern="1200" cap="all" spc="200" normalizeH="0" baseline="0" noProof="0" dirty="0" smtClean="0">
                <a:ln>
                  <a:noFill/>
                </a:ln>
                <a:solidFill>
                  <a:schemeClr val="bg2">
                    <a:lumMod val="25000"/>
                    <a:lumOff val="75000"/>
                  </a:schemeClr>
                </a:solidFill>
                <a:effectLst/>
                <a:uLnTx/>
                <a:uFillTx/>
                <a:latin typeface="+mn-lt"/>
                <a:ea typeface="+mn-ea"/>
                <a:cs typeface="+mn-cs"/>
              </a:rPr>
              <a:t>CONCLUSIÓN</a:t>
            </a:r>
            <a:endParaRPr kumimoji="0" lang="es-ES" sz="2800" b="0" i="0" u="none" strike="noStrike" kern="1200" cap="all" spc="200" normalizeH="0" baseline="0" noProof="0" dirty="0">
              <a:ln>
                <a:noFill/>
              </a:ln>
              <a:solidFill>
                <a:schemeClr val="bg2">
                  <a:lumMod val="25000"/>
                  <a:lumOff val="75000"/>
                </a:schemeClr>
              </a:solidFill>
              <a:effectLst/>
              <a:uLnTx/>
              <a:uFillTx/>
              <a:latin typeface="+mn-lt"/>
              <a:ea typeface="+mn-ea"/>
              <a:cs typeface="+mn-cs"/>
            </a:endParaRPr>
          </a:p>
        </p:txBody>
      </p:sp>
      <p:sp>
        <p:nvSpPr>
          <p:cNvPr id="16" name="15 Rectángulo"/>
          <p:cNvSpPr/>
          <p:nvPr/>
        </p:nvSpPr>
        <p:spPr>
          <a:xfrm>
            <a:off x="3808396" y="2357430"/>
            <a:ext cx="6092825" cy="2308324"/>
          </a:xfrm>
          <a:prstGeom prst="rect">
            <a:avLst/>
          </a:prstGeom>
        </p:spPr>
        <p:txBody>
          <a:bodyPr>
            <a:spAutoFit/>
          </a:bodyPr>
          <a:lstStyle/>
          <a:p>
            <a:r>
              <a:rPr lang="es-AR" sz="2400" dirty="0" smtClean="0"/>
              <a:t>En tal sentido por un lado CABA confirma la aplicación de la Valuación Fiscal Homogénea (VFH) para la valuación de los Inmuebles situados en la Ciudad de Buenos Aires, mientras que la AFIP pretende tomar una valuación mayor.</a:t>
            </a:r>
            <a:endParaRPr lang="es-AR"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ctr"/>
            <a:r>
              <a:rPr lang="es-ES" b="1" dirty="0" smtClean="0"/>
              <a:t>Ideas Fuerza</a:t>
            </a:r>
            <a:endParaRPr lang="es-ES" b="1" dirty="0"/>
          </a:p>
        </p:txBody>
      </p:sp>
      <p:sp>
        <p:nvSpPr>
          <p:cNvPr id="14" name="Marcador de contenido 13"/>
          <p:cNvSpPr>
            <a:spLocks noGrp="1"/>
          </p:cNvSpPr>
          <p:nvPr>
            <p:ph idx="1"/>
          </p:nvPr>
        </p:nvSpPr>
        <p:spPr/>
        <p:txBody>
          <a:bodyPr/>
          <a:lstStyle/>
          <a:p>
            <a:r>
              <a:rPr lang="es-ES" dirty="0" smtClean="0"/>
              <a:t>Pedido de información</a:t>
            </a:r>
          </a:p>
          <a:p>
            <a:pPr>
              <a:buNone/>
            </a:pPr>
            <a:endParaRPr dirty="0"/>
          </a:p>
          <a:p>
            <a:r>
              <a:rPr lang="es-ES" dirty="0" smtClean="0"/>
              <a:t>Valuación de bienes. </a:t>
            </a:r>
            <a:r>
              <a:rPr smtClean="0"/>
              <a:t>Valuación de inversiones.</a:t>
            </a:r>
            <a:r>
              <a:rPr lang="es-ES" dirty="0" smtClean="0"/>
              <a:t> El Monotributo y el IIGG. Monto consumido. </a:t>
            </a:r>
          </a:p>
          <a:p>
            <a:endParaRPr lang="es-ES" dirty="0" smtClean="0"/>
          </a:p>
          <a:p>
            <a:r>
              <a:rPr lang="es-ES" dirty="0" smtClean="0"/>
              <a:t>Aplicativos. Cuestiones puntuales.</a:t>
            </a:r>
            <a:endParaRPr lang="es-ES" dirty="0"/>
          </a:p>
        </p:txBody>
      </p:sp>
      <p:sp>
        <p:nvSpPr>
          <p:cNvPr id="4" name="3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Tree>
    <p:extLst>
      <p:ext uri="{BB962C8B-B14F-4D97-AF65-F5344CB8AC3E}">
        <p14:creationId xmlns="" xmlns:p14="http://schemas.microsoft.com/office/powerpoint/2010/main" val="2139132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79372" y="928670"/>
            <a:ext cx="7165983" cy="1571636"/>
          </a:xfrm>
        </p:spPr>
        <p:txBody>
          <a:bodyPr/>
          <a:lstStyle/>
          <a:p>
            <a:r>
              <a:rPr lang="es-ES" dirty="0" smtClean="0">
                <a:latin typeface="Arial" pitchFamily="34" charset="0"/>
                <a:cs typeface="Arial" pitchFamily="34" charset="0"/>
              </a:rPr>
              <a:t>FIN</a:t>
            </a:r>
            <a:endParaRPr lang="es-ES" dirty="0">
              <a:latin typeface="Arial" pitchFamily="34" charset="0"/>
              <a:cs typeface="Arial" pitchFamily="34" charset="0"/>
            </a:endParaRPr>
          </a:p>
        </p:txBody>
      </p:sp>
      <p:sp>
        <p:nvSpPr>
          <p:cNvPr id="4" name="Subtítulo 3"/>
          <p:cNvSpPr>
            <a:spLocks noGrp="1"/>
          </p:cNvSpPr>
          <p:nvPr>
            <p:ph type="subTitle" idx="1"/>
          </p:nvPr>
        </p:nvSpPr>
        <p:spPr>
          <a:xfrm>
            <a:off x="450810" y="2928934"/>
            <a:ext cx="8229600" cy="1219200"/>
          </a:xfrm>
        </p:spPr>
        <p:txBody>
          <a:bodyPr/>
          <a:lstStyle/>
          <a:p>
            <a:r>
              <a:rPr lang="es-ES" dirty="0" smtClean="0">
                <a:solidFill>
                  <a:schemeClr val="bg2">
                    <a:lumMod val="50000"/>
                    <a:lumOff val="50000"/>
                  </a:schemeClr>
                </a:solidFill>
                <a:latin typeface="Arial" pitchFamily="34" charset="0"/>
                <a:cs typeface="Arial" pitchFamily="34" charset="0"/>
              </a:rPr>
              <a:t>EXPOSITOR: RODRIGO CAMPILLAY</a:t>
            </a:r>
          </a:p>
          <a:p>
            <a:endParaRPr smtClean="0">
              <a:solidFill>
                <a:schemeClr val="bg2">
                  <a:lumMod val="50000"/>
                  <a:lumOff val="50000"/>
                </a:schemeClr>
              </a:solidFill>
              <a:latin typeface="Arial" pitchFamily="34" charset="0"/>
              <a:cs typeface="Arial" pitchFamily="34" charset="0"/>
            </a:endParaRPr>
          </a:p>
          <a:p>
            <a:r>
              <a:rPr smtClean="0">
                <a:solidFill>
                  <a:schemeClr val="bg2">
                    <a:lumMod val="50000"/>
                    <a:lumOff val="50000"/>
                  </a:schemeClr>
                </a:solidFill>
                <a:latin typeface="Arial" pitchFamily="34" charset="0"/>
                <a:cs typeface="Arial" pitchFamily="34" charset="0"/>
              </a:rPr>
              <a:t>PARTICIPACION: AUGUSTO TEVINI.</a:t>
            </a:r>
          </a:p>
        </p:txBody>
      </p:sp>
      <p:sp>
        <p:nvSpPr>
          <p:cNvPr id="5" name="4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6" name="5 CuadroTexto"/>
          <p:cNvSpPr txBox="1"/>
          <p:nvPr/>
        </p:nvSpPr>
        <p:spPr>
          <a:xfrm>
            <a:off x="522248" y="4286256"/>
            <a:ext cx="4286280" cy="369332"/>
          </a:xfrm>
          <a:prstGeom prst="rect">
            <a:avLst/>
          </a:prstGeom>
          <a:noFill/>
        </p:spPr>
        <p:txBody>
          <a:bodyPr wrap="square" rtlCol="0">
            <a:spAutoFit/>
          </a:bodyPr>
          <a:lstStyle/>
          <a:p>
            <a:r>
              <a:rPr lang="es-AR" dirty="0" smtClean="0"/>
              <a:t>rcampillay@estudiocio.com.ar</a:t>
            </a:r>
            <a:endParaRPr lang="es-AR" dirty="0"/>
          </a:p>
        </p:txBody>
      </p:sp>
      <p:sp>
        <p:nvSpPr>
          <p:cNvPr id="7" name="6 CuadroTexto"/>
          <p:cNvSpPr txBox="1"/>
          <p:nvPr/>
        </p:nvSpPr>
        <p:spPr>
          <a:xfrm>
            <a:off x="522248" y="4643446"/>
            <a:ext cx="3357586" cy="400110"/>
          </a:xfrm>
          <a:prstGeom prst="rect">
            <a:avLst/>
          </a:prstGeom>
          <a:noFill/>
        </p:spPr>
        <p:txBody>
          <a:bodyPr wrap="square" rtlCol="0">
            <a:spAutoFit/>
          </a:bodyPr>
          <a:lstStyle/>
          <a:p>
            <a:r>
              <a:rPr lang="es-AR" sz="2000" dirty="0" smtClean="0"/>
              <a:t>atevini@estudiocio.com.ar</a:t>
            </a:r>
            <a:endParaRPr lang="es-AR" sz="1200" dirty="0"/>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7" name="Marcador de contenido 13"/>
          <p:cNvSpPr txBox="1">
            <a:spLocks/>
          </p:cNvSpPr>
          <p:nvPr/>
        </p:nvSpPr>
        <p:spPr>
          <a:xfrm>
            <a:off x="3451206" y="3071810"/>
            <a:ext cx="7643866" cy="1357322"/>
          </a:xfrm>
          <a:prstGeom prst="rect">
            <a:avLst/>
          </a:prstGeom>
        </p:spPr>
        <p:txBody>
          <a:bodyPr vert="horz" lIns="91440" tIns="45720" rIns="91440" bIns="45720" rtlCol="0">
            <a:noAutofit/>
          </a:bodyPr>
          <a:lstStyle/>
          <a:p>
            <a:pPr marR="0" lvl="0" fontAlgn="auto">
              <a:lnSpc>
                <a:spcPct val="90000"/>
              </a:lnSpc>
              <a:spcAft>
                <a:spcPts val="0"/>
              </a:spcAft>
              <a:buClr>
                <a:schemeClr val="accent1"/>
              </a:buClr>
              <a:buSzPct val="100000"/>
              <a:tabLst/>
              <a:defRPr/>
            </a:pPr>
            <a:r>
              <a:rPr lang="es-ES" sz="3200" cap="all" spc="200" dirty="0" smtClean="0">
                <a:solidFill>
                  <a:schemeClr val="tx1">
                    <a:lumMod val="95000"/>
                  </a:schemeClr>
                </a:solidFill>
                <a:latin typeface="Arial" pitchFamily="34" charset="0"/>
                <a:cs typeface="Arial" pitchFamily="34" charset="0"/>
              </a:rPr>
              <a:t>¿Quiénes DEBEN PRESENTAR GANANCIAS Y BIENES?</a:t>
            </a:r>
          </a:p>
          <a:p>
            <a:pPr marR="0" lvl="0" fontAlgn="auto">
              <a:lnSpc>
                <a:spcPct val="90000"/>
              </a:lnSpc>
              <a:spcAft>
                <a:spcPts val="0"/>
              </a:spcAft>
              <a:buClr>
                <a:schemeClr val="accent1"/>
              </a:buClr>
              <a:buSzPct val="100000"/>
              <a:tabLst/>
              <a:defRPr/>
            </a:pPr>
            <a:endParaRPr lang="es-ES" sz="3200" cap="all" spc="200" dirty="0" smtClean="0">
              <a:solidFill>
                <a:schemeClr val="bg2">
                  <a:lumMod val="50000"/>
                  <a:lumOff val="50000"/>
                </a:schemeClr>
              </a:solidFill>
              <a:latin typeface="Arial" pitchFamily="34" charset="0"/>
              <a:cs typeface="Arial" pitchFamily="34" charset="0"/>
            </a:endParaRPr>
          </a:p>
          <a:p>
            <a:pPr marR="0" lvl="0" fontAlgn="auto">
              <a:lnSpc>
                <a:spcPct val="90000"/>
              </a:lnSpc>
              <a:spcAft>
                <a:spcPts val="0"/>
              </a:spcAft>
              <a:buClr>
                <a:schemeClr val="accent1"/>
              </a:buClr>
              <a:buSzPct val="100000"/>
              <a:tabLst/>
              <a:defRPr/>
            </a:pPr>
            <a:endParaRPr lang="es-ES" sz="3200" cap="all" spc="200" dirty="0" smtClean="0">
              <a:solidFill>
                <a:schemeClr val="bg2">
                  <a:lumMod val="50000"/>
                  <a:lumOff val="50000"/>
                </a:schemeClr>
              </a:solidFill>
              <a:latin typeface="Arial" pitchFamily="34" charset="0"/>
              <a:cs typeface="Arial" pitchFamily="34" charset="0"/>
            </a:endParaRPr>
          </a:p>
        </p:txBody>
      </p:sp>
      <p:sp>
        <p:nvSpPr>
          <p:cNvPr id="8" name="Título 12"/>
          <p:cNvSpPr txBox="1">
            <a:spLocks/>
          </p:cNvSpPr>
          <p:nvPr/>
        </p:nvSpPr>
        <p:spPr>
          <a:xfrm>
            <a:off x="1522413" y="381000"/>
            <a:ext cx="9144001" cy="1371600"/>
          </a:xfrm>
          <a:prstGeom prst="rect">
            <a:avLst/>
          </a:prstGeom>
        </p:spPr>
        <p:txBody>
          <a:bodyPr vert="horz" lIns="91440" tIns="45720" rIns="91440" bIns="45720" rtlCol="0" anchor="b">
            <a:normAutofit fontScale="92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s-ES" sz="6600" b="1" spc="100" dirty="0" smtClean="0">
                <a:latin typeface="+mj-lt"/>
                <a:ea typeface="+mj-ea"/>
                <a:cs typeface="+mj-cs"/>
              </a:rPr>
              <a:t>1. Pedido de Información</a:t>
            </a:r>
            <a:endParaRPr kumimoji="0" lang="es-ES" sz="6600" b="1" i="0" u="none" strike="noStrike" kern="1200" cap="none" spc="100" normalizeH="0" baseline="0" noProof="0" dirty="0">
              <a:ln>
                <a:noFill/>
              </a:ln>
              <a:solidFill>
                <a:schemeClr val="tx1"/>
              </a:solidFill>
              <a:effectLst/>
              <a:uLnTx/>
              <a:uFillTx/>
              <a:latin typeface="+mj-lt"/>
              <a:ea typeface="+mj-ea"/>
              <a:cs typeface="+mj-cs"/>
            </a:endParaRPr>
          </a:p>
        </p:txBody>
      </p:sp>
      <p:pic>
        <p:nvPicPr>
          <p:cNvPr id="1026" name="Picture 2" descr="C:\Users\Augusto\Desktop\a723380b503d9061935ab3f49c573981--relationship-talk-relationships.jpg"/>
          <p:cNvPicPr>
            <a:picLocks noChangeAspect="1" noChangeArrowheads="1"/>
          </p:cNvPicPr>
          <p:nvPr/>
        </p:nvPicPr>
        <p:blipFill>
          <a:blip r:embed="rId2">
            <a:lum bright="4000" contrast="49000"/>
          </a:blip>
          <a:srcRect/>
          <a:stretch>
            <a:fillRect/>
          </a:stretch>
        </p:blipFill>
        <p:spPr bwMode="auto">
          <a:xfrm>
            <a:off x="736562" y="2428868"/>
            <a:ext cx="2071702" cy="2589628"/>
          </a:xfrm>
          <a:prstGeom prst="rect">
            <a:avLst/>
          </a:prstGeom>
          <a:noFill/>
          <a:ln>
            <a:noFill/>
          </a:ln>
          <a:effectLst>
            <a:outerShdw dist="50800" sx="1000" sy="1000" algn="ctr" rotWithShape="0">
              <a:srgbClr val="000000">
                <a:alpha val="14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ugusto\Desktop\infografia_ddjj_determinativas.jpg"/>
          <p:cNvPicPr>
            <a:picLocks noChangeAspect="1" noChangeArrowheads="1"/>
          </p:cNvPicPr>
          <p:nvPr/>
        </p:nvPicPr>
        <p:blipFill>
          <a:blip r:embed="rId2"/>
          <a:srcRect/>
          <a:stretch>
            <a:fillRect/>
          </a:stretch>
        </p:blipFill>
        <p:spPr bwMode="auto">
          <a:xfrm>
            <a:off x="1808132" y="500042"/>
            <a:ext cx="7858180" cy="6068693"/>
          </a:xfrm>
          <a:prstGeom prst="rect">
            <a:avLst/>
          </a:prstGeom>
          <a:noFill/>
        </p:spPr>
      </p:pic>
      <p:sp>
        <p:nvSpPr>
          <p:cNvPr id="6" name="Título 12"/>
          <p:cNvSpPr txBox="1">
            <a:spLocks/>
          </p:cNvSpPr>
          <p:nvPr/>
        </p:nvSpPr>
        <p:spPr>
          <a:xfrm>
            <a:off x="1308066" y="142852"/>
            <a:ext cx="9144001" cy="261918"/>
          </a:xfrm>
          <a:prstGeom prst="rect">
            <a:avLst/>
          </a:prstGeom>
        </p:spPr>
        <p:txBody>
          <a:bodyPr vert="horz" lIns="91440" tIns="45720" rIns="91440" bIns="45720" rtlCol="0" anchor="b">
            <a:normAutofit fontScale="250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endParaRPr lang="es-ES" sz="2400" b="1" spc="100" dirty="0" smtClean="0">
              <a:latin typeface="+mj-lt"/>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lang="es-ES" sz="3600" b="1" spc="100" dirty="0" smtClean="0">
                <a:latin typeface="+mj-lt"/>
                <a:ea typeface="+mj-ea"/>
                <a:cs typeface="+mj-cs"/>
              </a:rPr>
              <a:t>Pedido </a:t>
            </a:r>
            <a:r>
              <a:rPr lang="es-ES" sz="3600" b="1" spc="100" dirty="0" smtClean="0">
                <a:latin typeface="+mj-lt"/>
                <a:ea typeface="+mj-ea"/>
                <a:cs typeface="+mj-cs"/>
              </a:rPr>
              <a:t>de Información</a:t>
            </a:r>
            <a:endParaRPr kumimoji="0" lang="es-ES" sz="3600" b="1" i="0" u="none" strike="noStrike" kern="1200" cap="none" spc="10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chemeClr val="bg2">
                    <a:lumMod val="50000"/>
                    <a:lumOff val="50000"/>
                  </a:schemeClr>
                </a:solidFill>
              </a:rPr>
              <a:t>Conocer al cliente. Reuniones al inicio y al cierre de una DDJJ</a:t>
            </a:r>
            <a:r>
              <a:rPr lang="es-AR" dirty="0" smtClean="0"/>
              <a:t/>
            </a:r>
            <a:br>
              <a:rPr lang="es-AR" dirty="0" smtClean="0"/>
            </a:br>
            <a:endParaRPr lang="es-AR" dirty="0"/>
          </a:p>
        </p:txBody>
      </p:sp>
      <p:sp>
        <p:nvSpPr>
          <p:cNvPr id="3" name="2 Marcador de contenido"/>
          <p:cNvSpPr>
            <a:spLocks noGrp="1"/>
          </p:cNvSpPr>
          <p:nvPr>
            <p:ph idx="1"/>
          </p:nvPr>
        </p:nvSpPr>
        <p:spPr/>
        <p:txBody>
          <a:bodyPr/>
          <a:lstStyle/>
          <a:p>
            <a:pPr>
              <a:buNone/>
            </a:pPr>
            <a:r>
              <a:rPr lang="es-AR" dirty="0" smtClean="0"/>
              <a:t>-Debemos conocer las características del cliente. </a:t>
            </a:r>
          </a:p>
          <a:p>
            <a:pPr>
              <a:buNone/>
            </a:pPr>
            <a:r>
              <a:rPr lang="es-AR" dirty="0" smtClean="0"/>
              <a:t>-Debemos conocer las características de su actividad en caso de que ejerza de manera independiente.</a:t>
            </a:r>
          </a:p>
          <a:p>
            <a:pPr>
              <a:buNone/>
            </a:pPr>
            <a:r>
              <a:rPr lang="es-AR" dirty="0" smtClean="0"/>
              <a:t>-Conocer como se compone su situación familiar</a:t>
            </a:r>
          </a:p>
          <a:p>
            <a:pPr>
              <a:buNone/>
            </a:pPr>
            <a:r>
              <a:rPr lang="es-AR" dirty="0" smtClean="0"/>
              <a:t>-Conocer el nivel de gastos</a:t>
            </a:r>
          </a:p>
          <a:p>
            <a:pPr>
              <a:buNone/>
            </a:pPr>
            <a:r>
              <a:rPr lang="es-AR" dirty="0" smtClean="0"/>
              <a:t>-Conocer tenencias de tarjetas de crédito, etc.</a:t>
            </a:r>
            <a:endParaRPr lang="es-A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2248" y="214290"/>
            <a:ext cx="10429948" cy="785818"/>
          </a:xfrm>
        </p:spPr>
        <p:txBody>
          <a:bodyPr>
            <a:normAutofit fontScale="90000"/>
          </a:bodyPr>
          <a:lstStyle/>
          <a:p>
            <a:r>
              <a:rPr lang="es-AR" dirty="0" smtClean="0">
                <a:solidFill>
                  <a:schemeClr val="bg2">
                    <a:lumMod val="50000"/>
                    <a:lumOff val="50000"/>
                  </a:schemeClr>
                </a:solidFill>
              </a:rPr>
              <a:t>La necesidad de la información</a:t>
            </a:r>
            <a:endParaRPr lang="es-AR" dirty="0">
              <a:solidFill>
                <a:schemeClr val="bg2">
                  <a:lumMod val="50000"/>
                  <a:lumOff val="50000"/>
                </a:schemeClr>
              </a:solidFill>
            </a:endParaRPr>
          </a:p>
        </p:txBody>
      </p:sp>
      <p:sp>
        <p:nvSpPr>
          <p:cNvPr id="3" name="2 Subtítulo"/>
          <p:cNvSpPr>
            <a:spLocks noGrp="1"/>
          </p:cNvSpPr>
          <p:nvPr>
            <p:ph type="subTitle" idx="1"/>
          </p:nvPr>
        </p:nvSpPr>
        <p:spPr>
          <a:xfrm>
            <a:off x="1450942" y="1214422"/>
            <a:ext cx="8229600" cy="1219200"/>
          </a:xfrm>
        </p:spPr>
        <p:txBody>
          <a:bodyPr/>
          <a:lstStyle/>
          <a:p>
            <a:r>
              <a:rPr lang="es-AR" dirty="0" smtClean="0">
                <a:solidFill>
                  <a:schemeClr val="tx1"/>
                </a:solidFill>
              </a:rPr>
              <a:t>Es una cuestión fundamental, hacerle entender al cliente, la necesidad de la información</a:t>
            </a:r>
            <a:endParaRPr lang="es-AR" dirty="0">
              <a:solidFill>
                <a:schemeClr val="tx1"/>
              </a:solidFill>
            </a:endParaRPr>
          </a:p>
        </p:txBody>
      </p:sp>
      <p:cxnSp>
        <p:nvCxnSpPr>
          <p:cNvPr id="17" name="16 Conector recto de flecha"/>
          <p:cNvCxnSpPr/>
          <p:nvPr/>
        </p:nvCxnSpPr>
        <p:spPr>
          <a:xfrm rot="5400000">
            <a:off x="4451735" y="2071281"/>
            <a:ext cx="428628"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33" name="32 CuadroTexto"/>
          <p:cNvSpPr txBox="1"/>
          <p:nvPr/>
        </p:nvSpPr>
        <p:spPr>
          <a:xfrm>
            <a:off x="665124" y="2285992"/>
            <a:ext cx="8929750" cy="369332"/>
          </a:xfrm>
          <a:prstGeom prst="rect">
            <a:avLst/>
          </a:prstGeom>
          <a:noFill/>
        </p:spPr>
        <p:txBody>
          <a:bodyPr wrap="square" rtlCol="0">
            <a:spAutoFit/>
          </a:bodyPr>
          <a:lstStyle/>
          <a:p>
            <a:pPr algn="ctr"/>
            <a:r>
              <a:rPr lang="es-AR" b="1" dirty="0" smtClean="0"/>
              <a:t>DEBEMOS DISEÑAR UN PEDIDO DE INFORMACIÓN </a:t>
            </a:r>
            <a:endParaRPr lang="es-AR" b="1" dirty="0"/>
          </a:p>
        </p:txBody>
      </p:sp>
      <p:cxnSp>
        <p:nvCxnSpPr>
          <p:cNvPr id="37" name="36 Conector recto de flecha"/>
          <p:cNvCxnSpPr/>
          <p:nvPr/>
        </p:nvCxnSpPr>
        <p:spPr>
          <a:xfrm rot="5400000">
            <a:off x="3094413" y="3071413"/>
            <a:ext cx="428628"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5400000">
            <a:off x="6237685" y="3071413"/>
            <a:ext cx="428628"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2165322" y="3357562"/>
            <a:ext cx="2214578" cy="646331"/>
          </a:xfrm>
          <a:prstGeom prst="rect">
            <a:avLst/>
          </a:prstGeom>
          <a:noFill/>
        </p:spPr>
        <p:txBody>
          <a:bodyPr wrap="square" rtlCol="0">
            <a:spAutoFit/>
          </a:bodyPr>
          <a:lstStyle/>
          <a:p>
            <a:r>
              <a:rPr lang="es-AR" dirty="0" smtClean="0"/>
              <a:t>Debe entregarse en tiempo y forma</a:t>
            </a:r>
            <a:endParaRPr lang="es-AR" dirty="0"/>
          </a:p>
        </p:txBody>
      </p:sp>
      <p:sp>
        <p:nvSpPr>
          <p:cNvPr id="42" name="41 CuadroTexto"/>
          <p:cNvSpPr txBox="1"/>
          <p:nvPr/>
        </p:nvSpPr>
        <p:spPr>
          <a:xfrm>
            <a:off x="5380032" y="3357562"/>
            <a:ext cx="2214578" cy="923330"/>
          </a:xfrm>
          <a:prstGeom prst="rect">
            <a:avLst/>
          </a:prstGeom>
          <a:noFill/>
        </p:spPr>
        <p:txBody>
          <a:bodyPr wrap="square" rtlCol="0">
            <a:spAutoFit/>
          </a:bodyPr>
          <a:lstStyle/>
          <a:p>
            <a:r>
              <a:rPr lang="es-AR" dirty="0" smtClean="0"/>
              <a:t>Debe poder cubrir la integridad de la información</a:t>
            </a:r>
            <a:endParaRPr lang="es-AR" dirty="0"/>
          </a:p>
        </p:txBody>
      </p:sp>
      <p:sp>
        <p:nvSpPr>
          <p:cNvPr id="43" name="42 CuadroTexto"/>
          <p:cNvSpPr txBox="1"/>
          <p:nvPr/>
        </p:nvSpPr>
        <p:spPr>
          <a:xfrm>
            <a:off x="2736826" y="4857760"/>
            <a:ext cx="4214842" cy="646331"/>
          </a:xfrm>
          <a:prstGeom prst="rect">
            <a:avLst/>
          </a:prstGeom>
          <a:noFill/>
        </p:spPr>
        <p:txBody>
          <a:bodyPr wrap="square" rtlCol="0">
            <a:spAutoFit/>
          </a:bodyPr>
          <a:lstStyle/>
          <a:p>
            <a:r>
              <a:rPr lang="es-AR" b="1" dirty="0" smtClean="0"/>
              <a:t>Debe ser en un idioma cotidiano, no técnico. </a:t>
            </a:r>
            <a:endParaRPr lang="es-AR"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522248" y="214290"/>
            <a:ext cx="10429948" cy="1500174"/>
          </a:xfrm>
        </p:spPr>
        <p:txBody>
          <a:bodyPr>
            <a:normAutofit/>
          </a:bodyPr>
          <a:lstStyle/>
          <a:p>
            <a:r>
              <a:rPr lang="es-AR" sz="4800" dirty="0" smtClean="0">
                <a:solidFill>
                  <a:schemeClr val="bg2">
                    <a:lumMod val="50000"/>
                    <a:lumOff val="50000"/>
                  </a:schemeClr>
                </a:solidFill>
              </a:rPr>
              <a:t>¿Qué pasa si no se entrega en el tiempo estipulado?</a:t>
            </a:r>
            <a:endParaRPr lang="es-AR" sz="4800" dirty="0">
              <a:solidFill>
                <a:schemeClr val="bg2">
                  <a:lumMod val="50000"/>
                  <a:lumOff val="50000"/>
                </a:schemeClr>
              </a:solidFill>
            </a:endParaRPr>
          </a:p>
        </p:txBody>
      </p:sp>
      <p:sp>
        <p:nvSpPr>
          <p:cNvPr id="5" name="4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6" name="2 Subtítulo"/>
          <p:cNvSpPr>
            <a:spLocks noGrp="1"/>
          </p:cNvSpPr>
          <p:nvPr>
            <p:ph type="subTitle" idx="1"/>
          </p:nvPr>
        </p:nvSpPr>
        <p:spPr>
          <a:xfrm>
            <a:off x="1236628" y="2285992"/>
            <a:ext cx="8229600" cy="1219200"/>
          </a:xfrm>
        </p:spPr>
        <p:txBody>
          <a:bodyPr/>
          <a:lstStyle/>
          <a:p>
            <a:r>
              <a:rPr lang="es-AR" dirty="0" smtClean="0">
                <a:solidFill>
                  <a:schemeClr val="tx1"/>
                </a:solidFill>
              </a:rPr>
              <a:t>Si el cliente, no entrega el pedido en tiempo y forma, es necesario no apurarse. </a:t>
            </a:r>
            <a:endParaRPr lang="es-AR" dirty="0">
              <a:solidFill>
                <a:schemeClr val="tx1"/>
              </a:solidFill>
            </a:endParaRPr>
          </a:p>
        </p:txBody>
      </p:sp>
      <p:sp>
        <p:nvSpPr>
          <p:cNvPr id="7" name="6 CuadroTexto"/>
          <p:cNvSpPr txBox="1"/>
          <p:nvPr/>
        </p:nvSpPr>
        <p:spPr>
          <a:xfrm>
            <a:off x="1450942" y="3071810"/>
            <a:ext cx="5786478" cy="923330"/>
          </a:xfrm>
          <a:prstGeom prst="rect">
            <a:avLst/>
          </a:prstGeom>
          <a:noFill/>
        </p:spPr>
        <p:txBody>
          <a:bodyPr wrap="square" rtlCol="0">
            <a:spAutoFit/>
          </a:bodyPr>
          <a:lstStyle/>
          <a:p>
            <a:r>
              <a:rPr lang="es-AR" dirty="0" smtClean="0"/>
              <a:t>Ej. Se presenta una declaración de bienes omitiendo un inmueble. En este caso estaríamos evitando la multa formal de presentación en fuera de termino.</a:t>
            </a:r>
            <a:endParaRPr lang="es-AR" dirty="0"/>
          </a:p>
        </p:txBody>
      </p:sp>
      <p:cxnSp>
        <p:nvCxnSpPr>
          <p:cNvPr id="8" name="7 Conector recto de flecha"/>
          <p:cNvCxnSpPr/>
          <p:nvPr/>
        </p:nvCxnSpPr>
        <p:spPr>
          <a:xfrm rot="5400000">
            <a:off x="2951537" y="4357297"/>
            <a:ext cx="428628"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379504" y="4857760"/>
            <a:ext cx="5786478" cy="923330"/>
          </a:xfrm>
          <a:prstGeom prst="rect">
            <a:avLst/>
          </a:prstGeom>
          <a:noFill/>
        </p:spPr>
        <p:txBody>
          <a:bodyPr wrap="square" rtlCol="0">
            <a:spAutoFit/>
          </a:bodyPr>
          <a:lstStyle/>
          <a:p>
            <a:r>
              <a:rPr lang="es-AR" dirty="0" smtClean="0"/>
              <a:t>La AFIP estaría en pleno uso de sus facultades en aplicar la multa establecida en el art. 45 de  la ley 11.683. (Graduada de un 50% al 100% del impuesto omitido)</a:t>
            </a:r>
          </a:p>
        </p:txBody>
      </p:sp>
      <p:sp>
        <p:nvSpPr>
          <p:cNvPr id="10" name="9 CuadroTexto"/>
          <p:cNvSpPr txBox="1"/>
          <p:nvPr/>
        </p:nvSpPr>
        <p:spPr>
          <a:xfrm>
            <a:off x="3308330" y="4214818"/>
            <a:ext cx="2643206" cy="369332"/>
          </a:xfrm>
          <a:prstGeom prst="rect">
            <a:avLst/>
          </a:prstGeom>
          <a:noFill/>
        </p:spPr>
        <p:txBody>
          <a:bodyPr wrap="square" rtlCol="0">
            <a:spAutoFit/>
          </a:bodyPr>
          <a:lstStyle/>
          <a:p>
            <a:r>
              <a:rPr lang="es-AR" b="1" dirty="0" smtClean="0"/>
              <a:t>C0nsecuencia</a:t>
            </a:r>
            <a:endParaRPr lang="es-AR"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5058" y="0"/>
            <a:ext cx="10930015" cy="1247740"/>
          </a:xfrm>
        </p:spPr>
        <p:txBody>
          <a:bodyPr/>
          <a:lstStyle/>
          <a:p>
            <a:r>
              <a:rPr lang="es-ES" dirty="0" smtClean="0"/>
              <a:t>La AFIP y el pedido de información….</a:t>
            </a:r>
            <a:endParaRPr lang="es-ES" dirty="0"/>
          </a:p>
        </p:txBody>
      </p:sp>
      <p:sp>
        <p:nvSpPr>
          <p:cNvPr id="5" name="Marcador de texto 4"/>
          <p:cNvSpPr>
            <a:spLocks noGrp="1"/>
          </p:cNvSpPr>
          <p:nvPr>
            <p:ph type="body" idx="1"/>
          </p:nvPr>
        </p:nvSpPr>
        <p:spPr>
          <a:xfrm>
            <a:off x="1022314" y="1643050"/>
            <a:ext cx="8687333" cy="609601"/>
          </a:xfrm>
        </p:spPr>
        <p:txBody>
          <a:bodyPr>
            <a:normAutofit fontScale="85000" lnSpcReduction="10000"/>
          </a:bodyPr>
          <a:lstStyle/>
          <a:p>
            <a:r>
              <a:rPr smtClean="0">
                <a:solidFill>
                  <a:schemeClr val="bg2">
                    <a:lumMod val="25000"/>
                    <a:lumOff val="75000"/>
                  </a:schemeClr>
                </a:solidFill>
              </a:rPr>
              <a:t>El fisco pone a disposición ciertas herramientas/</a:t>
            </a:r>
            <a:r>
              <a:rPr lang="es-AR" dirty="0" smtClean="0">
                <a:solidFill>
                  <a:schemeClr val="bg2">
                    <a:lumMod val="25000"/>
                    <a:lumOff val="75000"/>
                  </a:schemeClr>
                </a:solidFill>
              </a:rPr>
              <a:t>Servicios</a:t>
            </a:r>
            <a:r>
              <a:rPr smtClean="0">
                <a:solidFill>
                  <a:schemeClr val="bg2">
                    <a:lumMod val="25000"/>
                    <a:lumOff val="75000"/>
                  </a:schemeClr>
                </a:solidFill>
              </a:rPr>
              <a:t> Para hacer más eficiente la solicitud</a:t>
            </a:r>
            <a:endParaRPr lang="es-ES" dirty="0">
              <a:solidFill>
                <a:schemeClr val="bg2">
                  <a:lumMod val="25000"/>
                  <a:lumOff val="75000"/>
                </a:schemeClr>
              </a:solidFill>
            </a:endParaRPr>
          </a:p>
        </p:txBody>
      </p:sp>
      <p:sp>
        <p:nvSpPr>
          <p:cNvPr id="7" name="6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8" name="7 CuadroTexto"/>
          <p:cNvSpPr txBox="1"/>
          <p:nvPr/>
        </p:nvSpPr>
        <p:spPr>
          <a:xfrm>
            <a:off x="307934" y="2357430"/>
            <a:ext cx="2071702" cy="369332"/>
          </a:xfrm>
          <a:prstGeom prst="rect">
            <a:avLst/>
          </a:prstGeom>
          <a:noFill/>
        </p:spPr>
        <p:txBody>
          <a:bodyPr wrap="square" rtlCol="0">
            <a:spAutoFit/>
          </a:bodyPr>
          <a:lstStyle/>
          <a:p>
            <a:r>
              <a:rPr lang="es-AR" b="1" dirty="0" smtClean="0"/>
              <a:t>Mis retenciones</a:t>
            </a:r>
            <a:endParaRPr lang="es-AR" b="1" dirty="0"/>
          </a:p>
        </p:txBody>
      </p:sp>
      <p:sp>
        <p:nvSpPr>
          <p:cNvPr id="9" name="8 CuadroTexto"/>
          <p:cNvSpPr txBox="1"/>
          <p:nvPr/>
        </p:nvSpPr>
        <p:spPr>
          <a:xfrm>
            <a:off x="3736958" y="2357430"/>
            <a:ext cx="2857520" cy="369332"/>
          </a:xfrm>
          <a:prstGeom prst="rect">
            <a:avLst/>
          </a:prstGeom>
          <a:noFill/>
        </p:spPr>
        <p:txBody>
          <a:bodyPr wrap="square" rtlCol="0">
            <a:spAutoFit/>
          </a:bodyPr>
          <a:lstStyle/>
          <a:p>
            <a:r>
              <a:rPr lang="es-AR" b="1" dirty="0" smtClean="0"/>
              <a:t>CCMA</a:t>
            </a:r>
            <a:r>
              <a:rPr lang="es-AR" dirty="0" smtClean="0"/>
              <a:t>  </a:t>
            </a:r>
            <a:r>
              <a:rPr lang="es-AR" b="1" dirty="0" smtClean="0"/>
              <a:t>Cuenta</a:t>
            </a:r>
            <a:r>
              <a:rPr lang="es-AR" dirty="0" smtClean="0"/>
              <a:t>  </a:t>
            </a:r>
            <a:r>
              <a:rPr lang="es-AR" b="1" dirty="0" smtClean="0"/>
              <a:t>Corriente</a:t>
            </a:r>
            <a:endParaRPr lang="es-AR" b="1" dirty="0"/>
          </a:p>
        </p:txBody>
      </p:sp>
      <p:sp>
        <p:nvSpPr>
          <p:cNvPr id="10" name="9 CuadroTexto"/>
          <p:cNvSpPr txBox="1"/>
          <p:nvPr/>
        </p:nvSpPr>
        <p:spPr>
          <a:xfrm>
            <a:off x="2165322" y="2357430"/>
            <a:ext cx="2071702" cy="369332"/>
          </a:xfrm>
          <a:prstGeom prst="rect">
            <a:avLst/>
          </a:prstGeom>
          <a:noFill/>
        </p:spPr>
        <p:txBody>
          <a:bodyPr wrap="square" rtlCol="0">
            <a:spAutoFit/>
          </a:bodyPr>
          <a:lstStyle/>
          <a:p>
            <a:r>
              <a:rPr lang="es-AR" b="1" dirty="0" smtClean="0"/>
              <a:t>Mis Aportes</a:t>
            </a:r>
          </a:p>
        </p:txBody>
      </p:sp>
      <p:sp>
        <p:nvSpPr>
          <p:cNvPr id="11" name="10 CuadroTexto"/>
          <p:cNvSpPr txBox="1"/>
          <p:nvPr/>
        </p:nvSpPr>
        <p:spPr>
          <a:xfrm>
            <a:off x="6523040" y="2357430"/>
            <a:ext cx="2857520" cy="369332"/>
          </a:xfrm>
          <a:prstGeom prst="rect">
            <a:avLst/>
          </a:prstGeom>
          <a:noFill/>
        </p:spPr>
        <p:txBody>
          <a:bodyPr wrap="square" rtlCol="0">
            <a:spAutoFit/>
          </a:bodyPr>
          <a:lstStyle/>
          <a:p>
            <a:r>
              <a:rPr lang="es-AR" b="1" dirty="0" smtClean="0"/>
              <a:t>Nuestra</a:t>
            </a:r>
            <a:r>
              <a:rPr lang="es-AR" dirty="0" smtClean="0"/>
              <a:t> </a:t>
            </a:r>
            <a:r>
              <a:rPr lang="es-AR" b="1" dirty="0" smtClean="0"/>
              <a:t>Parte</a:t>
            </a:r>
            <a:endParaRPr lang="es-AR" b="1" dirty="0"/>
          </a:p>
        </p:txBody>
      </p:sp>
      <p:sp>
        <p:nvSpPr>
          <p:cNvPr id="12" name="11 CuadroTexto"/>
          <p:cNvSpPr txBox="1"/>
          <p:nvPr/>
        </p:nvSpPr>
        <p:spPr>
          <a:xfrm>
            <a:off x="8237552" y="2357430"/>
            <a:ext cx="3643338" cy="369332"/>
          </a:xfrm>
          <a:prstGeom prst="rect">
            <a:avLst/>
          </a:prstGeom>
          <a:noFill/>
        </p:spPr>
        <p:txBody>
          <a:bodyPr wrap="square" rtlCol="0">
            <a:spAutoFit/>
          </a:bodyPr>
          <a:lstStyle/>
          <a:p>
            <a:r>
              <a:rPr lang="es-AR" b="1" dirty="0" smtClean="0"/>
              <a:t>Sistema de Cuentas Tributarias</a:t>
            </a:r>
            <a:endParaRPr lang="es-AR" b="1" dirty="0"/>
          </a:p>
        </p:txBody>
      </p:sp>
      <p:cxnSp>
        <p:nvCxnSpPr>
          <p:cNvPr id="14" name="13 Conector recto de flecha"/>
          <p:cNvCxnSpPr/>
          <p:nvPr/>
        </p:nvCxnSpPr>
        <p:spPr>
          <a:xfrm rot="5400000">
            <a:off x="843719" y="303529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2630463" y="303529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4737884" y="299957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7023900" y="299957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9488511" y="303529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22248" y="3357562"/>
            <a:ext cx="1285884" cy="1384995"/>
          </a:xfrm>
          <a:prstGeom prst="rect">
            <a:avLst/>
          </a:prstGeom>
          <a:noFill/>
        </p:spPr>
        <p:txBody>
          <a:bodyPr wrap="square" rtlCol="0">
            <a:spAutoFit/>
          </a:bodyPr>
          <a:lstStyle/>
          <a:p>
            <a:r>
              <a:rPr lang="es-AR" sz="1200" dirty="0" smtClean="0"/>
              <a:t>Visualizar las retenciones  de empleador o proveedores que aplican según Ex RG.830 (RG. 3884)</a:t>
            </a:r>
            <a:endParaRPr lang="es-AR" sz="1200" dirty="0"/>
          </a:p>
        </p:txBody>
      </p:sp>
      <p:sp>
        <p:nvSpPr>
          <p:cNvPr id="28" name="27 CuadroTexto"/>
          <p:cNvSpPr txBox="1"/>
          <p:nvPr/>
        </p:nvSpPr>
        <p:spPr>
          <a:xfrm>
            <a:off x="2308198" y="3429000"/>
            <a:ext cx="1285884" cy="830997"/>
          </a:xfrm>
          <a:prstGeom prst="rect">
            <a:avLst/>
          </a:prstGeom>
          <a:noFill/>
        </p:spPr>
        <p:txBody>
          <a:bodyPr wrap="square" rtlCol="0">
            <a:spAutoFit/>
          </a:bodyPr>
          <a:lstStyle/>
          <a:p>
            <a:r>
              <a:rPr lang="es-AR" sz="1200" dirty="0" smtClean="0"/>
              <a:t>Visualizar las remuneraciones declaradas por el empleador.</a:t>
            </a:r>
            <a:endParaRPr lang="es-AR" sz="1200" dirty="0"/>
          </a:p>
        </p:txBody>
      </p:sp>
      <p:sp>
        <p:nvSpPr>
          <p:cNvPr id="29" name="28 CuadroTexto"/>
          <p:cNvSpPr txBox="1"/>
          <p:nvPr/>
        </p:nvSpPr>
        <p:spPr>
          <a:xfrm>
            <a:off x="4451338" y="3429000"/>
            <a:ext cx="1285884" cy="830997"/>
          </a:xfrm>
          <a:prstGeom prst="rect">
            <a:avLst/>
          </a:prstGeom>
          <a:noFill/>
        </p:spPr>
        <p:txBody>
          <a:bodyPr wrap="square" rtlCol="0">
            <a:spAutoFit/>
          </a:bodyPr>
          <a:lstStyle/>
          <a:p>
            <a:r>
              <a:rPr lang="es-AR" sz="1200" dirty="0" smtClean="0"/>
              <a:t>Visualizar autónomos y su deducibilidad del IIGG.</a:t>
            </a:r>
            <a:endParaRPr lang="es-AR" sz="1200" dirty="0"/>
          </a:p>
        </p:txBody>
      </p:sp>
      <p:sp>
        <p:nvSpPr>
          <p:cNvPr id="30" name="29 CuadroTexto"/>
          <p:cNvSpPr txBox="1"/>
          <p:nvPr/>
        </p:nvSpPr>
        <p:spPr>
          <a:xfrm>
            <a:off x="6594478" y="3357562"/>
            <a:ext cx="1643074" cy="1384995"/>
          </a:xfrm>
          <a:prstGeom prst="rect">
            <a:avLst/>
          </a:prstGeom>
          <a:noFill/>
        </p:spPr>
        <p:txBody>
          <a:bodyPr wrap="square" rtlCol="0">
            <a:spAutoFit/>
          </a:bodyPr>
          <a:lstStyle/>
          <a:p>
            <a:r>
              <a:rPr lang="es-AR" sz="1200" dirty="0" smtClean="0"/>
              <a:t>Visualizar la información que tiene el fisco sobre el contribuyente de registros de propiedad, automotor, etc. No es integra</a:t>
            </a:r>
            <a:endParaRPr lang="es-AR" sz="1200" dirty="0"/>
          </a:p>
        </p:txBody>
      </p:sp>
      <p:sp>
        <p:nvSpPr>
          <p:cNvPr id="31" name="30 CuadroTexto"/>
          <p:cNvSpPr txBox="1"/>
          <p:nvPr/>
        </p:nvSpPr>
        <p:spPr>
          <a:xfrm>
            <a:off x="9023370" y="3429000"/>
            <a:ext cx="1785950" cy="1015663"/>
          </a:xfrm>
          <a:prstGeom prst="rect">
            <a:avLst/>
          </a:prstGeom>
          <a:noFill/>
        </p:spPr>
        <p:txBody>
          <a:bodyPr wrap="square" rtlCol="0">
            <a:spAutoFit/>
          </a:bodyPr>
          <a:lstStyle/>
          <a:p>
            <a:r>
              <a:rPr lang="es-AR" sz="1200" dirty="0" smtClean="0"/>
              <a:t>En  “Consultas”, “Declaraciones juradas”. Podemos visualizar las anteriores DDJJs presentadas. </a:t>
            </a:r>
            <a:endParaRPr lang="es-AR" sz="1200" dirty="0"/>
          </a:p>
        </p:txBody>
      </p:sp>
      <p:cxnSp>
        <p:nvCxnSpPr>
          <p:cNvPr id="33" name="32 Conector recto de flecha"/>
          <p:cNvCxnSpPr/>
          <p:nvPr/>
        </p:nvCxnSpPr>
        <p:spPr>
          <a:xfrm rot="5400000">
            <a:off x="9631387" y="474980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7451734" y="5000636"/>
            <a:ext cx="4214842" cy="646331"/>
          </a:xfrm>
          <a:prstGeom prst="rect">
            <a:avLst/>
          </a:prstGeom>
          <a:noFill/>
        </p:spPr>
        <p:txBody>
          <a:bodyPr wrap="square" rtlCol="0">
            <a:spAutoFit/>
          </a:bodyPr>
          <a:lstStyle/>
          <a:p>
            <a:r>
              <a:rPr lang="es-AR" sz="1200" dirty="0" smtClean="0"/>
              <a:t>Nos brinda información histórica. En el caso de que el contribuyente no tenga variaciones patrimoniales, éste servicio cobra mucha importancia.</a:t>
            </a:r>
            <a:endParaRPr lang="es-AR" sz="1200" dirty="0"/>
          </a:p>
        </p:txBody>
      </p:sp>
    </p:spTree>
    <p:extLst>
      <p:ext uri="{BB962C8B-B14F-4D97-AF65-F5344CB8AC3E}">
        <p14:creationId xmlns="" xmlns:p14="http://schemas.microsoft.com/office/powerpoint/2010/main" val="3411074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022710" y="6286520"/>
            <a:ext cx="3286148" cy="369332"/>
          </a:xfrm>
          <a:prstGeom prst="rect">
            <a:avLst/>
          </a:prstGeom>
          <a:noFill/>
        </p:spPr>
        <p:txBody>
          <a:bodyPr wrap="square" rtlCol="0">
            <a:spAutoFit/>
          </a:bodyPr>
          <a:lstStyle/>
          <a:p>
            <a:pPr algn="ctr"/>
            <a:r>
              <a:rPr lang="es-AR" b="1" dirty="0" smtClean="0">
                <a:solidFill>
                  <a:schemeClr val="bg2">
                    <a:lumMod val="50000"/>
                    <a:lumOff val="50000"/>
                  </a:schemeClr>
                </a:solidFill>
              </a:rPr>
              <a:t>CIO</a:t>
            </a:r>
            <a:r>
              <a:rPr lang="es-AR" b="1" dirty="0" smtClean="0"/>
              <a:t> Estudio</a:t>
            </a:r>
            <a:endParaRPr lang="es-AR" b="1" dirty="0"/>
          </a:p>
        </p:txBody>
      </p:sp>
      <p:sp>
        <p:nvSpPr>
          <p:cNvPr id="8" name="Título 12"/>
          <p:cNvSpPr txBox="1">
            <a:spLocks/>
          </p:cNvSpPr>
          <p:nvPr/>
        </p:nvSpPr>
        <p:spPr>
          <a:xfrm>
            <a:off x="1522413" y="381000"/>
            <a:ext cx="9144001" cy="1371600"/>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s-ES" sz="6600" b="1" spc="100" dirty="0" smtClean="0">
                <a:latin typeface="+mj-lt"/>
                <a:ea typeface="+mj-ea"/>
                <a:cs typeface="+mj-cs"/>
              </a:rPr>
              <a:t>2. Monotributo. Bienes. Monto consumido</a:t>
            </a:r>
            <a:endParaRPr kumimoji="0" lang="es-ES" sz="6600" b="1" i="0" u="none" strike="noStrike" kern="1200" cap="none" spc="100" normalizeH="0" baseline="0" noProof="0" dirty="0">
              <a:ln>
                <a:noFill/>
              </a:ln>
              <a:solidFill>
                <a:schemeClr val="tx1"/>
              </a:solidFill>
              <a:effectLst/>
              <a:uLnTx/>
              <a:uFillTx/>
              <a:latin typeface="+mj-lt"/>
              <a:ea typeface="+mj-ea"/>
              <a:cs typeface="+mj-cs"/>
            </a:endParaRPr>
          </a:p>
        </p:txBody>
      </p:sp>
      <p:sp>
        <p:nvSpPr>
          <p:cNvPr id="5" name="Marcador de texto 4"/>
          <p:cNvSpPr>
            <a:spLocks noGrp="1"/>
          </p:cNvSpPr>
          <p:nvPr>
            <p:ph type="body" idx="1"/>
          </p:nvPr>
        </p:nvSpPr>
        <p:spPr>
          <a:xfrm>
            <a:off x="1379504" y="2357430"/>
            <a:ext cx="8687333" cy="609601"/>
          </a:xfrm>
        </p:spPr>
        <p:txBody>
          <a:bodyPr>
            <a:normAutofit lnSpcReduction="10000"/>
          </a:bodyPr>
          <a:lstStyle/>
          <a:p>
            <a:r>
              <a:rPr lang="es-AR" dirty="0" smtClean="0">
                <a:solidFill>
                  <a:schemeClr val="bg2">
                    <a:lumMod val="25000"/>
                    <a:lumOff val="75000"/>
                  </a:schemeClr>
                </a:solidFill>
              </a:rPr>
              <a:t>Lo importante es armar un papel de trabajo. Nunca ir directo al aplicativo.</a:t>
            </a:r>
            <a:endParaRPr lang="es-ES" dirty="0">
              <a:solidFill>
                <a:schemeClr val="bg2">
                  <a:lumMod val="25000"/>
                  <a:lumOff val="75000"/>
                </a:schemeClr>
              </a:solidFill>
            </a:endParaRPr>
          </a:p>
        </p:txBody>
      </p:sp>
      <p:sp>
        <p:nvSpPr>
          <p:cNvPr id="6" name="5 CuadroTexto"/>
          <p:cNvSpPr txBox="1"/>
          <p:nvPr/>
        </p:nvSpPr>
        <p:spPr>
          <a:xfrm>
            <a:off x="2593950" y="4000504"/>
            <a:ext cx="5786478" cy="923330"/>
          </a:xfrm>
          <a:prstGeom prst="rect">
            <a:avLst/>
          </a:prstGeom>
          <a:noFill/>
        </p:spPr>
        <p:txBody>
          <a:bodyPr wrap="square" rtlCol="0">
            <a:spAutoFit/>
          </a:bodyPr>
          <a:lstStyle/>
          <a:p>
            <a:r>
              <a:rPr lang="es-AR" dirty="0" smtClean="0"/>
              <a:t>Trabajar sobre la información. Leer escrituras, tomar valores de compra. Ya que para ganancias el principio es de costo histórico.</a:t>
            </a:r>
          </a:p>
        </p:txBody>
      </p:sp>
      <p:cxnSp>
        <p:nvCxnSpPr>
          <p:cNvPr id="10" name="9 Conector recto de flecha"/>
          <p:cNvCxnSpPr/>
          <p:nvPr/>
        </p:nvCxnSpPr>
        <p:spPr>
          <a:xfrm rot="5400000">
            <a:off x="5165718" y="3500438"/>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32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nal azul digita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DocumentoBibliotecaFormulario</Display>
  <Edit>DocumentoBibliotecaFormulario</Edit>
  <New>DocumentoBibliotecaFormulario</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E5782-39D8-4BC2-8DC6-EBA73BB7908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E64CE5-9A2F-4A86-9018-E796DAC27755}">
  <ds:schemaRefs>
    <ds:schemaRef ds:uri="http://schemas.microsoft.com/sharepoint/v3/contenttype/forms"/>
  </ds:schemaRefs>
</ds:datastoreItem>
</file>

<file path=customXml/itemProps3.xml><?xml version="1.0" encoding="utf-8"?>
<ds:datastoreItem xmlns:ds="http://schemas.openxmlformats.org/officeDocument/2006/customXml" ds:itemID="{66A61CCE-2B92-4C9F-B2F8-A258F5749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710</TotalTime>
  <Words>1218</Words>
  <Application>Microsoft Office PowerPoint</Application>
  <PresentationFormat>Personalizado</PresentationFormat>
  <Paragraphs>122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Canal azul digital 16x9</vt:lpstr>
      <vt:lpstr>Mi Primer DDJJ</vt:lpstr>
      <vt:lpstr>Ideas Fuerza</vt:lpstr>
      <vt:lpstr>Diapositiva 3</vt:lpstr>
      <vt:lpstr>Diapositiva 4</vt:lpstr>
      <vt:lpstr>Conocer al cliente. Reuniones al inicio y al cierre de una DDJJ </vt:lpstr>
      <vt:lpstr>La necesidad de la información</vt:lpstr>
      <vt:lpstr>¿Qué pasa si no se entrega en el tiempo estipulado?</vt:lpstr>
      <vt:lpstr>La AFIP y el pedido de información….</vt:lpstr>
      <vt:lpstr>Diapositiva 9</vt:lpstr>
      <vt:lpstr>IIGG y su relación con el monotributo…</vt:lpstr>
      <vt:lpstr>Diapositiva 11</vt:lpstr>
      <vt:lpstr>Diapositiva 12</vt:lpstr>
      <vt:lpstr>Diapositiva 13</vt:lpstr>
      <vt:lpstr>Diapositiva 14</vt:lpstr>
      <vt:lpstr>Inversiones </vt:lpstr>
      <vt:lpstr>Inmuebles. AGIP vs. AFIP</vt:lpstr>
      <vt:lpstr>Inmuebles. AGIP vs. AFIP</vt:lpstr>
      <vt:lpstr>Diapositiva 18</vt:lpstr>
      <vt:lpstr>Diapositiva 19</vt:lpstr>
      <vt:lpstr>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Summer</dc:creator>
  <cp:lastModifiedBy>Augusto</cp:lastModifiedBy>
  <cp:revision>57</cp:revision>
  <dcterms:created xsi:type="dcterms:W3CDTF">2013-04-05T20:05:04Z</dcterms:created>
  <dcterms:modified xsi:type="dcterms:W3CDTF">2017-09-20T21:18:12Z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