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Caratula Templateok-0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6886596" cy="14700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357554" y="3886200"/>
            <a:ext cx="4143404" cy="1471626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2571744"/>
            <a:ext cx="7772400" cy="1362075"/>
          </a:xfrm>
        </p:spPr>
        <p:txBody>
          <a:bodyPr anchor="t"/>
          <a:lstStyle>
            <a:lvl1pPr algn="ctr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14348" y="857232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lang="es-ES" sz="20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Clr>
                <a:schemeClr val="accent3">
                  <a:lumMod val="50000"/>
                </a:schemeClr>
              </a:buClr>
              <a:buFont typeface="Calibri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rrep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1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Interior Templateok-0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DE25A-72F0-407D-95A8-A5802307D68E}" type="datetimeFigureOut">
              <a:rPr lang="es-ES" smtClean="0"/>
              <a:pPr/>
              <a:t>19/02/2017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DF984-5DEA-4299-9048-00C39D98944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3300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Calibri" pitchFamily="34" charset="0"/>
        <a:buChar char="›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Calibri" pitchFamily="34" charset="0"/>
        <a:buChar char="›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Calibri" pitchFamily="34" charset="0"/>
        <a:buChar char="›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Calibri" pitchFamily="34" charset="0"/>
        <a:buChar char="›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>
            <a:lumMod val="50000"/>
          </a:schemeClr>
        </a:buClr>
        <a:buFont typeface="Calibri" pitchFamily="34" charset="0"/>
        <a:buChar char="›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2143115"/>
            <a:ext cx="6929486" cy="1571637"/>
          </a:xfrm>
        </p:spPr>
        <p:txBody>
          <a:bodyPr>
            <a:normAutofit/>
          </a:bodyPr>
          <a:lstStyle/>
          <a:p>
            <a:pPr algn="ctr"/>
            <a:r>
              <a:rPr lang="es-AR" sz="2000" dirty="0" smtClean="0"/>
              <a:t> </a:t>
            </a:r>
            <a:r>
              <a:rPr lang="es-AR" sz="2800" dirty="0" smtClean="0"/>
              <a:t>PROVINCIA DE BUENOS AIRES</a:t>
            </a:r>
            <a:br>
              <a:rPr lang="es-AR" sz="2800" dirty="0" smtClean="0"/>
            </a:br>
            <a:r>
              <a:rPr lang="es-AR" sz="2800" dirty="0" smtClean="0"/>
              <a:t>Ingresos Brutos a partir del ejercicio 2017</a:t>
            </a:r>
            <a:endParaRPr lang="es-AR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428992" y="4000504"/>
            <a:ext cx="4071965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>
                <a:solidFill>
                  <a:prstClr val="white"/>
                </a:solidFill>
                <a:latin typeface="Candara" pitchFamily="34" charset="0"/>
              </a:rPr>
              <a:t/>
            </a:r>
            <a:br>
              <a:rPr lang="es-ES" sz="2800" b="1" dirty="0">
                <a:solidFill>
                  <a:prstClr val="white"/>
                </a:solidFill>
                <a:latin typeface="Candara" pitchFamily="34" charset="0"/>
              </a:rPr>
            </a:br>
            <a:endParaRPr lang="es-AR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357554" y="3929067"/>
            <a:ext cx="4214842" cy="142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ndara" pitchFamily="34" charset="0"/>
                <a:ea typeface="+mj-ea"/>
                <a:cs typeface="+mj-cs"/>
              </a:rPr>
              <a:t>Guía para la aplicación de las nuevas alícuotas impositivas</a:t>
            </a:r>
            <a:endParaRPr kumimoji="0" lang="es-AR" sz="2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ndara" pitchFamily="34" charset="0"/>
              <a:ea typeface="+mj-ea"/>
              <a:cs typeface="+mj-cs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0" y="6357958"/>
            <a:ext cx="7500958" cy="357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s-AR" sz="1600" dirty="0" smtClean="0">
                <a:solidFill>
                  <a:schemeClr val="bg1"/>
                </a:solidFill>
              </a:rPr>
              <a:t>Por: Dr. José Antonio </a:t>
            </a:r>
            <a:r>
              <a:rPr lang="es-AR" sz="1600" dirty="0" err="1" smtClean="0">
                <a:solidFill>
                  <a:schemeClr val="bg1"/>
                </a:solidFill>
              </a:rPr>
              <a:t>Alaniz</a:t>
            </a:r>
            <a:r>
              <a:rPr lang="es-MX" sz="1600" dirty="0" smtClean="0">
                <a:solidFill>
                  <a:schemeClr val="bg1"/>
                </a:solidFill>
              </a:rPr>
              <a:t> - </a:t>
            </a:r>
            <a:r>
              <a:rPr lang="es-AR" sz="1600" i="1" dirty="0" smtClean="0">
                <a:solidFill>
                  <a:schemeClr val="bg1"/>
                </a:solidFill>
              </a:rPr>
              <a:t>	Jose@e-alaniz.com.ar</a:t>
            </a:r>
            <a:endParaRPr lang="es-MX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78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/>
          <a:lstStyle/>
          <a:p>
            <a:pPr algn="just"/>
            <a:r>
              <a:rPr lang="es-MX" sz="3200" dirty="0" smtClean="0"/>
              <a:t>A - LAS DISTINTAS ALÍCUOTAS GENERALES PARA LA COMERCIALIZACIÓN; PRODUCCIÓN DE BIENES Y PRESTACION DE SERVICIOS</a:t>
            </a:r>
            <a:endParaRPr lang="es-ES" sz="32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/>
          <a:lstStyle/>
          <a:p>
            <a:pPr>
              <a:buNone/>
            </a:pPr>
            <a:r>
              <a:rPr lang="es-MX" dirty="0" smtClean="0"/>
              <a:t>▪ Contribuyentes en general: Factible incremento de las alícuotas impositivas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▪ Pequeños comerciantes: Reducción de la alícuota impositiva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I - INTRODUCCIÓN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MX" dirty="0" smtClean="0"/>
              <a:t>▪ Mediante la Ley 14880 [BO: 02/01/2017], la Provincia de Buenos Aires aprueba la ley impositiva para el 2017, con efectos para los periodos fiscales sucesivos.</a:t>
            </a:r>
          </a:p>
          <a:p>
            <a:pPr>
              <a:buNone/>
            </a:pPr>
            <a:r>
              <a:rPr lang="es-MX" dirty="0" smtClean="0"/>
              <a:t>► El Poder Legislativo </a:t>
            </a:r>
            <a:r>
              <a:rPr lang="es-MX" dirty="0" smtClean="0"/>
              <a:t>n</a:t>
            </a:r>
            <a:r>
              <a:rPr lang="es-MX" dirty="0" smtClean="0"/>
              <a:t>o </a:t>
            </a:r>
            <a:r>
              <a:rPr lang="es-MX" dirty="0" smtClean="0"/>
              <a:t>adecua el sistema </a:t>
            </a:r>
            <a:r>
              <a:rPr lang="es-MX" dirty="0" err="1" smtClean="0"/>
              <a:t>alicuatorio</a:t>
            </a:r>
            <a:r>
              <a:rPr lang="es-MX" dirty="0" smtClean="0"/>
              <a:t> o de alícuotas generales. </a:t>
            </a:r>
          </a:p>
          <a:p>
            <a:pPr>
              <a:buNone/>
            </a:pPr>
            <a:r>
              <a:rPr lang="es-MX" dirty="0" smtClean="0"/>
              <a:t>► No se actualizando los parámetros de ingresos -aplicados oportunamente para los año 2016- a los efectos de determinar las distintas alícuotas impositivas generales del impuesto sobre los ingresos brutos.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■ Con ello se </a:t>
            </a:r>
            <a:r>
              <a:rPr lang="es-MX" dirty="0" smtClean="0"/>
              <a:t>establece</a:t>
            </a:r>
            <a:r>
              <a:rPr lang="es-MX" dirty="0" smtClean="0"/>
              <a:t> </a:t>
            </a:r>
            <a:r>
              <a:rPr lang="es-MX" dirty="0" smtClean="0"/>
              <a:t>para muchos, un incremento del impuesto.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MX" sz="2800" b="0" dirty="0" smtClean="0"/>
              <a:t>Alícuotas generales por grupo de actividad:</a:t>
            </a:r>
            <a:endParaRPr lang="es-ES" sz="2800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MX" dirty="0" smtClean="0"/>
              <a:t>* Producción primaria –en general- (del 0,5%; 1%; 1,75% y/o del 4%).</a:t>
            </a:r>
          </a:p>
          <a:p>
            <a:pPr>
              <a:buNone/>
            </a:pPr>
            <a:r>
              <a:rPr lang="es-MX" dirty="0" smtClean="0"/>
              <a:t>* Producción primaria –principales- (del 1% y/o 2%). Actividades comprendidas en los códigos 0111; 012110; 012120; 012130; 012140; 012150; 012160 y 012190 del Nomenclador de Actividades (</a:t>
            </a:r>
            <a:r>
              <a:rPr lang="es-MX" dirty="0" err="1" smtClean="0"/>
              <a:t>Naiib</a:t>
            </a:r>
            <a:r>
              <a:rPr lang="es-MX" dirty="0" smtClean="0"/>
              <a:t>  99.1).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* Producción de bienes (del 0,5%; 1,75% y/o del 4%).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* Industria manufacturera (del 0,5%; 1,75% y/o del 4%).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* Comercialización mayorista y minorista (del 2,5% y/o del 5%); (del 3,5% y/o del 5%).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dirty="0" smtClean="0"/>
              <a:t>* Comisionistas, consignatarios, acopiadores (del 2,5% y/o del 5%); (del 3,5% y/o del 5%).</a:t>
            </a:r>
          </a:p>
          <a:p>
            <a:pPr>
              <a:buNone/>
            </a:pPr>
            <a:r>
              <a:rPr lang="es-MX" dirty="0" smtClean="0"/>
              <a:t>* Prestación de servicios, locación de bienes, alquiler de bienes (del 3,5%; 4%; </a:t>
            </a:r>
            <a:r>
              <a:rPr lang="es-MX" smtClean="0"/>
              <a:t>5</a:t>
            </a:r>
            <a:r>
              <a:rPr lang="es-MX" smtClean="0"/>
              <a:t>%)</a:t>
            </a:r>
            <a:endParaRPr lang="es-MX" dirty="0" smtClean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/>
          <a:lstStyle/>
          <a:p>
            <a:pPr algn="l"/>
            <a:r>
              <a:rPr lang="es-MX" sz="2800" b="0" dirty="0" smtClean="0"/>
              <a:t>Encrucijada</a:t>
            </a:r>
            <a:endParaRPr lang="es-ES" sz="2800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14353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s-MX" sz="2400" b="1" dirty="0" smtClean="0"/>
              <a:t>¿ Cual es la alícuota que tengo que aplicar?</a:t>
            </a:r>
          </a:p>
          <a:p>
            <a:pPr algn="ctr">
              <a:buNone/>
            </a:pPr>
            <a:r>
              <a:rPr lang="es-MX" sz="2400" b="1" dirty="0" smtClean="0"/>
              <a:t>¿ En mi caso, se redujo la carga impositiva, tengo un beneficio?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Siga el análisis propuesto, no sin antes tener en cuenta que:</a:t>
            </a:r>
          </a:p>
          <a:p>
            <a:pPr algn="just">
              <a:buNone/>
            </a:pPr>
            <a:r>
              <a:rPr lang="es-MX" sz="2400" dirty="0" smtClean="0"/>
              <a:t>► Los beneficiarios (alcanzados por alícuotas menores OSEA la no aplicación del 4% ó del 5%) resultan ser los contribuyentes locales y/o establecidos en la Provincia de Buenos Aires.</a:t>
            </a:r>
          </a:p>
          <a:p>
            <a:pPr algn="just">
              <a:buNone/>
            </a:pPr>
            <a:r>
              <a:rPr lang="es-MX" sz="2400" dirty="0" smtClean="0"/>
              <a:t>► Del análisis se destaca el tratamiento preferencial entre los contribuyentes directos y/o situados en la Provincia de Buenos Aires, contra aquellos radicados en otras jurisdicciones.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/>
          <a:lstStyle/>
          <a:p>
            <a:pPr algn="l"/>
            <a:r>
              <a:rPr lang="es-MX" sz="2800" b="0" dirty="0" smtClean="0"/>
              <a:t>Acciones de ARBA</a:t>
            </a:r>
            <a:endParaRPr lang="es-ES" sz="2800" b="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3714776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2400" dirty="0" smtClean="0"/>
              <a:t>Embargo sin determinación de oficio: por error en la alícuota impositiva</a:t>
            </a:r>
          </a:p>
          <a:p>
            <a:pPr algn="just">
              <a:buNone/>
            </a:pPr>
            <a:r>
              <a:rPr lang="es-MX" sz="2400" dirty="0" smtClean="0"/>
              <a:t>Por ley se faculta a ARBA al inicio juicio por diferencia de alícuota</a:t>
            </a:r>
          </a:p>
          <a:p>
            <a:pPr algn="just">
              <a:buNone/>
            </a:pPr>
            <a:endParaRPr lang="es-MX" sz="2400" dirty="0" smtClean="0"/>
          </a:p>
          <a:p>
            <a:pPr algn="just">
              <a:buNone/>
            </a:pPr>
            <a:r>
              <a:rPr lang="es-MX" sz="2400" dirty="0" smtClean="0"/>
              <a:t>Artículo 44 (parte pertinente) del Código Fiscal: La autoridad de aplicación podrá verificar las declaraciones juradas y los datos que el contribuyente o responsable hubiere aportado para las liquidaciones administrativas, a fin de comprobar su exactitud.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3500462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2400" b="1" dirty="0" smtClean="0"/>
              <a:t>Cuando en la declaración jurada el contribuyente o responsable compute contra el impuesto determinado conceptos o importes improcedentes, tales como retenciones o percepciones, pagos a cuenta, saldos a favor </a:t>
            </a:r>
            <a:r>
              <a:rPr lang="es-MX" sz="2400" b="1" u="sng" dirty="0" smtClean="0"/>
              <a:t>y/o cuando aplique alícuotas que no se correspondan con las establecidas en la ley impositiva del período que se trate para la actividad declarada,</a:t>
            </a:r>
            <a:r>
              <a:rPr lang="es-MX" sz="2400" b="1" dirty="0" smtClean="0"/>
              <a:t> la Autoridad de Aplicación procederá a intimar al pago del tributo que resulte adeudado, sin necesidad de aplicar el procedimiento.</a:t>
            </a: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357290" y="6500834"/>
            <a:ext cx="6215106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 algn="ctr">
              <a:spcBef>
                <a:spcPct val="20000"/>
              </a:spcBef>
              <a:buClr>
                <a:schemeClr val="accent3">
                  <a:lumMod val="50000"/>
                </a:schemeClr>
              </a:buClr>
            </a:pP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Por: Dr. José Antonio </a:t>
            </a:r>
            <a:r>
              <a:rPr lang="es-ES" sz="32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Alaniz</a:t>
            </a:r>
            <a:r>
              <a:rPr lang="es-E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- Jose@e-alaniz.com.ar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43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theme/theme1.xml><?xml version="1.0" encoding="utf-8"?>
<a:theme xmlns:a="http://schemas.openxmlformats.org/drawingml/2006/main" name="Errepar template power 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Errepar template power point</Template>
  <TotalTime>45</TotalTime>
  <Words>618</Words>
  <Application>Microsoft Office PowerPoint</Application>
  <PresentationFormat>Presentación en pantalla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Errepar template power point</vt:lpstr>
      <vt:lpstr> PROVINCIA DE BUENOS AIRES Ingresos Brutos a partir del ejercicio 2017</vt:lpstr>
      <vt:lpstr>A - LAS DISTINTAS ALÍCUOTAS GENERALES PARA LA COMERCIALIZACIÓN; PRODUCCIÓN DE BIENES Y PRESTACION DE SERVICIOS</vt:lpstr>
      <vt:lpstr>I - INTRODUCCIÓN</vt:lpstr>
      <vt:lpstr>Alícuotas generales por grupo de actividad:</vt:lpstr>
      <vt:lpstr>Diapositiva 5</vt:lpstr>
      <vt:lpstr>Encrucijada</vt:lpstr>
      <vt:lpstr>Acciones de ARBA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CIUDAD DE BUENOS AIRES – MODIFICACIONES A LA LEY TARIFARIA PARA EL AÑO 2016   JORGE A. CARMONA OSCAR G. LOPEZ  Fueron dispuestas por la ley CABA 5494, publicada en el Boletín Oficial del 4 de enero de 2016.</dc:title>
  <dc:creator>Natalia Belén Cardinale</dc:creator>
  <cp:lastModifiedBy>www.intercambiosvirtuales.org</cp:lastModifiedBy>
  <cp:revision>11</cp:revision>
  <dcterms:created xsi:type="dcterms:W3CDTF">2016-01-21T12:23:16Z</dcterms:created>
  <dcterms:modified xsi:type="dcterms:W3CDTF">2017-02-19T21:58:29Z</dcterms:modified>
</cp:coreProperties>
</file>