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8" r:id="rId1"/>
    <p:sldMasterId id="2147483788" r:id="rId2"/>
    <p:sldMasterId id="2147483801" r:id="rId3"/>
  </p:sldMasterIdLst>
  <p:notesMasterIdLst>
    <p:notesMasterId r:id="rId27"/>
  </p:notesMasterIdLst>
  <p:handoutMasterIdLst>
    <p:handoutMasterId r:id="rId28"/>
  </p:handoutMasterIdLst>
  <p:sldIdLst>
    <p:sldId id="256" r:id="rId4"/>
    <p:sldId id="323" r:id="rId5"/>
    <p:sldId id="321" r:id="rId6"/>
    <p:sldId id="309" r:id="rId7"/>
    <p:sldId id="310" r:id="rId8"/>
    <p:sldId id="311" r:id="rId9"/>
    <p:sldId id="312" r:id="rId10"/>
    <p:sldId id="313" r:id="rId11"/>
    <p:sldId id="316" r:id="rId12"/>
    <p:sldId id="318" r:id="rId13"/>
    <p:sldId id="319" r:id="rId14"/>
    <p:sldId id="320" r:id="rId15"/>
    <p:sldId id="315" r:id="rId16"/>
    <p:sldId id="324" r:id="rId17"/>
    <p:sldId id="327" r:id="rId18"/>
    <p:sldId id="325" r:id="rId19"/>
    <p:sldId id="326" r:id="rId20"/>
    <p:sldId id="328" r:id="rId21"/>
    <p:sldId id="332" r:id="rId22"/>
    <p:sldId id="333" r:id="rId23"/>
    <p:sldId id="334" r:id="rId24"/>
    <p:sldId id="329" r:id="rId25"/>
    <p:sldId id="330" r:id="rId26"/>
  </p:sldIdLst>
  <p:sldSz cx="9144000" cy="6858000" type="screen4x3"/>
  <p:notesSz cx="6858000" cy="9144000"/>
  <p:defaultTextStyle>
    <a:defPPr>
      <a:defRPr lang="es-E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4FBD"/>
    <a:srgbClr val="4F81BD"/>
    <a:srgbClr val="93CDDD"/>
    <a:srgbClr val="B352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2" autoAdjust="0"/>
    <p:restoredTop sz="94671" autoAdjust="0"/>
  </p:normalViewPr>
  <p:slideViewPr>
    <p:cSldViewPr>
      <p:cViewPr>
        <p:scale>
          <a:sx n="66" d="100"/>
          <a:sy n="66" d="100"/>
        </p:scale>
        <p:origin x="-1458"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611223B-C249-4CAB-B6CB-CB72FEB341B6}" type="datetimeFigureOut">
              <a:rPr lang="es-ES" smtClean="0"/>
              <a:pPr/>
              <a:t>18/04/2017</a:t>
            </a:fld>
            <a:endParaRPr lang="es-ES"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75726B4-9F99-4A27-9BD5-AEEE35CE6ABB}" type="slidenum">
              <a:rPr lang="es-ES" smtClean="0"/>
              <a:pPr/>
              <a:t>‹Nº›</a:t>
            </a:fld>
            <a:endParaRPr lang="es-ES" dirty="0"/>
          </a:p>
        </p:txBody>
      </p:sp>
    </p:spTree>
    <p:extLst>
      <p:ext uri="{BB962C8B-B14F-4D97-AF65-F5344CB8AC3E}">
        <p14:creationId xmlns:p14="http://schemas.microsoft.com/office/powerpoint/2010/main" val="1795182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BCEFB9-648E-4873-B1BB-5B98BA09B074}" type="datetimeFigureOut">
              <a:rPr lang="es-AR" smtClean="0"/>
              <a:t>18/04/2017</a:t>
            </a:fld>
            <a:endParaRPr lang="es-AR"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B0D60C-C177-477A-BAE5-304887A4C7A4}" type="slidenum">
              <a:rPr lang="es-AR" smtClean="0"/>
              <a:t>‹Nº›</a:t>
            </a:fld>
            <a:endParaRPr lang="es-AR" dirty="0"/>
          </a:p>
        </p:txBody>
      </p:sp>
    </p:spTree>
    <p:extLst>
      <p:ext uri="{BB962C8B-B14F-4D97-AF65-F5344CB8AC3E}">
        <p14:creationId xmlns:p14="http://schemas.microsoft.com/office/powerpoint/2010/main" val="2518948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 altLang="es-AR" dirty="0" smtClean="0"/>
          </a:p>
        </p:txBody>
      </p:sp>
      <p:sp>
        <p:nvSpPr>
          <p:cNvPr id="4" name="3 Marcador de número de diapositiva"/>
          <p:cNvSpPr>
            <a:spLocks noGrp="1"/>
          </p:cNvSpPr>
          <p:nvPr>
            <p:ph type="sldNum" sz="quarter" idx="5"/>
          </p:nvPr>
        </p:nvSpPr>
        <p:spPr/>
        <p:txBody>
          <a:bodyPr/>
          <a:lstStyle/>
          <a:p>
            <a:pPr>
              <a:defRPr/>
            </a:pPr>
            <a:fld id="{D5008F87-1228-4CB0-9B8C-494F0FCB6F90}" type="slidenum">
              <a:rPr lang="es-AR" smtClean="0"/>
              <a:pPr>
                <a:defRPr/>
              </a:pPr>
              <a:t>4</a:t>
            </a:fld>
            <a:endParaRPr lang="es-A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9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b="0" dirty="0"/>
          </a:p>
        </p:txBody>
      </p:sp>
      <p:grpSp>
        <p:nvGrpSpPr>
          <p:cNvPr id="5" name="1 Grupo"/>
          <p:cNvGrpSpPr>
            <a:grpSpLocks/>
          </p:cNvGrpSpPr>
          <p:nvPr/>
        </p:nvGrpSpPr>
        <p:grpSpPr bwMode="auto">
          <a:xfrm>
            <a:off x="-3175" y="4953000"/>
            <a:ext cx="9147175" cy="1911350"/>
            <a:chOff x="-3765" y="4832896"/>
            <a:chExt cx="9147765" cy="2032192"/>
          </a:xfrm>
        </p:grpSpPr>
        <p:sp>
          <p:nvSpPr>
            <p:cNvPr id="6" name="6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b="0" dirty="0">
                <a:latin typeface="+mn-lt"/>
              </a:endParaRPr>
            </a:p>
          </p:txBody>
        </p:sp>
        <p:sp>
          <p:nvSpPr>
            <p:cNvPr id="7" name="7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b="0" dirty="0">
                <a:latin typeface="+mn-lt"/>
              </a:endParaRPr>
            </a:p>
          </p:txBody>
        </p:sp>
        <p:sp>
          <p:nvSpPr>
            <p:cNvPr id="8"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b="0" dirty="0"/>
            </a:p>
          </p:txBody>
        </p:sp>
        <p:cxnSp>
          <p:nvCxnSpPr>
            <p:cNvPr id="10"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smtClean="0">
                <a:solidFill>
                  <a:srgbClr val="FFFFFF"/>
                </a:solidFill>
              </a:defRPr>
            </a:lvl1pPr>
            <a:extLst/>
          </a:lstStyle>
          <a:p>
            <a:pPr>
              <a:defRPr/>
            </a:pPr>
            <a:fld id="{59DE3924-A6EB-42D1-B43F-9163E203B198}" type="datetimeFigureOut">
              <a:rPr lang="es-ES"/>
              <a:pPr>
                <a:defRPr/>
              </a:pPr>
              <a:t>18/04/2017</a:t>
            </a:fld>
            <a:endParaRPr lang="es-ES" dirty="0"/>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ES" dirty="0"/>
          </a:p>
        </p:txBody>
      </p:sp>
      <p:sp>
        <p:nvSpPr>
          <p:cNvPr id="13" name="26 Marcador de número de diapositiva"/>
          <p:cNvSpPr>
            <a:spLocks noGrp="1"/>
          </p:cNvSpPr>
          <p:nvPr>
            <p:ph type="sldNum" sz="quarter" idx="12"/>
          </p:nvPr>
        </p:nvSpPr>
        <p:spPr/>
        <p:txBody>
          <a:bodyPr/>
          <a:lstStyle>
            <a:lvl1pPr>
              <a:defRPr smtClean="0">
                <a:solidFill>
                  <a:srgbClr val="FFFFFF"/>
                </a:solidFill>
              </a:defRPr>
            </a:lvl1pPr>
            <a:extLst/>
          </a:lstStyle>
          <a:p>
            <a:pPr>
              <a:defRPr/>
            </a:pPr>
            <a:fld id="{BB22CDA4-4CFB-47B9-A6F7-FB72405C8C2C}"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7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b="0" dirty="0">
              <a:latin typeface="+mn-lt"/>
            </a:endParaRPr>
          </a:p>
        </p:txBody>
      </p:sp>
      <p:sp>
        <p:nvSpPr>
          <p:cNvPr id="6" name="8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b="0" dirty="0">
              <a:latin typeface="+mn-lt"/>
            </a:endParaRPr>
          </a:p>
        </p:txBody>
      </p:sp>
      <p:sp>
        <p:nvSpPr>
          <p:cNvPr id="7" name="9 Triángulo rectángulo"/>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b="0" dirty="0"/>
          </a:p>
        </p:txBody>
      </p:sp>
      <p:cxnSp>
        <p:nvCxnSpPr>
          <p:cNvPr id="8"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b="0" dirty="0"/>
          </a:p>
        </p:txBody>
      </p:sp>
      <p:sp>
        <p:nvSpPr>
          <p:cNvPr id="10" name="12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b="0" dirty="0"/>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dirty="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smtClean="0">
                <a:solidFill>
                  <a:schemeClr val="tx1"/>
                </a:solidFill>
              </a:defRPr>
            </a:lvl1pPr>
            <a:extLst/>
          </a:lstStyle>
          <a:p>
            <a:pPr>
              <a:defRPr/>
            </a:pPr>
            <a:fld id="{B2BC4972-DA12-4E54-A61A-57DF354BC31E}" type="datetimeFigureOut">
              <a:rPr lang="es-ES"/>
              <a:pPr>
                <a:defRPr/>
              </a:pPr>
              <a:t>18/04/2017</a:t>
            </a:fld>
            <a:endParaRPr lang="es-ES" dirty="0"/>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ES" dirty="0"/>
          </a:p>
        </p:txBody>
      </p:sp>
      <p:sp>
        <p:nvSpPr>
          <p:cNvPr id="13" name="6 Marcador de número de diapositiva"/>
          <p:cNvSpPr>
            <a:spLocks noGrp="1"/>
          </p:cNvSpPr>
          <p:nvPr>
            <p:ph type="sldNum" sz="quarter" idx="12"/>
          </p:nvPr>
        </p:nvSpPr>
        <p:spPr/>
        <p:txBody>
          <a:bodyPr/>
          <a:lstStyle>
            <a:lvl1pPr>
              <a:defRPr smtClean="0">
                <a:solidFill>
                  <a:schemeClr val="tx1"/>
                </a:solidFill>
              </a:defRPr>
            </a:lvl1pPr>
            <a:extLst/>
          </a:lstStyle>
          <a:p>
            <a:pPr>
              <a:defRPr/>
            </a:pPr>
            <a:fld id="{91EEA422-C9FE-4C4C-A235-62FC6ADCFCAE}"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14BAD958-BE31-4CD3-94AE-54748772972A}" type="datetimeFigureOut">
              <a:rPr lang="es-ES"/>
              <a:pPr>
                <a:defRPr/>
              </a:pPr>
              <a:t>18/04/2017</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dirty="0"/>
          </a:p>
        </p:txBody>
      </p:sp>
      <p:sp>
        <p:nvSpPr>
          <p:cNvPr id="6" name="17 Marcador de número de diapositiva"/>
          <p:cNvSpPr>
            <a:spLocks noGrp="1"/>
          </p:cNvSpPr>
          <p:nvPr>
            <p:ph type="sldNum" sz="quarter" idx="12"/>
          </p:nvPr>
        </p:nvSpPr>
        <p:spPr/>
        <p:txBody>
          <a:bodyPr/>
          <a:lstStyle>
            <a:lvl1pPr>
              <a:defRPr/>
            </a:lvl1pPr>
          </a:lstStyle>
          <a:p>
            <a:pPr>
              <a:defRPr/>
            </a:pPr>
            <a:fld id="{B7DFD0C2-A53F-4EAE-A4B3-5AFE712FB458}" type="slidenum">
              <a:rPr lang="es-ES"/>
              <a:pPr>
                <a:defRPr/>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2C9AABA3-6D53-4704-BA71-2FAC172774FE}" type="datetimeFigureOut">
              <a:rPr lang="es-ES"/>
              <a:pPr>
                <a:defRPr/>
              </a:pPr>
              <a:t>18/04/2017</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dirty="0"/>
          </a:p>
        </p:txBody>
      </p:sp>
      <p:sp>
        <p:nvSpPr>
          <p:cNvPr id="6" name="17 Marcador de número de diapositiva"/>
          <p:cNvSpPr>
            <a:spLocks noGrp="1"/>
          </p:cNvSpPr>
          <p:nvPr>
            <p:ph type="sldNum" sz="quarter" idx="12"/>
          </p:nvPr>
        </p:nvSpPr>
        <p:spPr/>
        <p:txBody>
          <a:bodyPr/>
          <a:lstStyle>
            <a:lvl1pPr>
              <a:defRPr/>
            </a:lvl1pPr>
          </a:lstStyle>
          <a:p>
            <a:pPr>
              <a:defRPr/>
            </a:pPr>
            <a:fld id="{9E85642F-7BD3-4149-893D-CB36257EC476}" type="slidenum">
              <a:rPr lang="es-ES"/>
              <a:pPr>
                <a:defRPr/>
              </a:pPr>
              <a:t>‹Nº›</a:t>
            </a:fld>
            <a:endParaRPr lang="es-E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fld id="{FAC51C31-43D3-4C1F-919A-E4E3C0B6147E}" type="datetime1">
              <a:rPr lang="es-AR"/>
              <a:pPr>
                <a:defRPr/>
              </a:pPr>
              <a:t>18/04/2017</a:t>
            </a:fld>
            <a:endParaRPr lang="es-AR" dirty="0"/>
          </a:p>
        </p:txBody>
      </p:sp>
      <p:sp>
        <p:nvSpPr>
          <p:cNvPr id="5" name="4 Marcador de pie de página"/>
          <p:cNvSpPr>
            <a:spLocks noGrp="1"/>
          </p:cNvSpPr>
          <p:nvPr>
            <p:ph type="ftr" sz="quarter" idx="11"/>
          </p:nvPr>
        </p:nvSpPr>
        <p:spPr/>
        <p:txBody>
          <a:bodyPr/>
          <a:lstStyle>
            <a:lvl1pPr>
              <a:defRPr/>
            </a:lvl1pPr>
          </a:lstStyle>
          <a:p>
            <a:pPr>
              <a:defRPr/>
            </a:pPr>
            <a:endParaRPr lang="es-AR" dirty="0"/>
          </a:p>
        </p:txBody>
      </p:sp>
      <p:sp>
        <p:nvSpPr>
          <p:cNvPr id="6" name="5 Marcador de número de diapositiva"/>
          <p:cNvSpPr>
            <a:spLocks noGrp="1"/>
          </p:cNvSpPr>
          <p:nvPr>
            <p:ph type="sldNum" sz="quarter" idx="12"/>
          </p:nvPr>
        </p:nvSpPr>
        <p:spPr/>
        <p:txBody>
          <a:bodyPr/>
          <a:lstStyle>
            <a:lvl1pPr>
              <a:defRPr/>
            </a:lvl1pPr>
          </a:lstStyle>
          <a:p>
            <a:pPr>
              <a:defRPr/>
            </a:pPr>
            <a:fld id="{8FF6553A-3AE1-4BDF-A12E-7E305CFDEB10}" type="slidenum">
              <a:rPr lang="es-AR"/>
              <a:pPr>
                <a:defRPr/>
              </a:pPr>
              <a:t>‹Nº›</a:t>
            </a:fld>
            <a:endParaRPr lang="es-AR" dirty="0"/>
          </a:p>
        </p:txBody>
      </p:sp>
    </p:spTree>
    <p:extLst>
      <p:ext uri="{BB962C8B-B14F-4D97-AF65-F5344CB8AC3E}">
        <p14:creationId xmlns:p14="http://schemas.microsoft.com/office/powerpoint/2010/main" val="610841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9 Marcador de fecha"/>
          <p:cNvSpPr>
            <a:spLocks noGrp="1"/>
          </p:cNvSpPr>
          <p:nvPr>
            <p:ph type="dt" sz="half" idx="10"/>
          </p:nvPr>
        </p:nvSpPr>
        <p:spPr/>
        <p:txBody>
          <a:bodyPr/>
          <a:lstStyle>
            <a:lvl1pPr>
              <a:defRPr/>
            </a:lvl1pPr>
          </a:lstStyle>
          <a:p>
            <a:pPr>
              <a:defRPr/>
            </a:pPr>
            <a:fld id="{52483EBD-634D-4D50-9D58-7BA2AA240CD9}" type="datetimeFigureOut">
              <a:rPr lang="es-ES"/>
              <a:pPr>
                <a:defRPr/>
              </a:pPr>
              <a:t>18/04/2017</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dirty="0"/>
          </a:p>
        </p:txBody>
      </p:sp>
      <p:sp>
        <p:nvSpPr>
          <p:cNvPr id="6" name="17 Marcador de número de diapositiva"/>
          <p:cNvSpPr>
            <a:spLocks noGrp="1"/>
          </p:cNvSpPr>
          <p:nvPr>
            <p:ph type="sldNum" sz="quarter" idx="12"/>
          </p:nvPr>
        </p:nvSpPr>
        <p:spPr/>
        <p:txBody>
          <a:bodyPr/>
          <a:lstStyle>
            <a:lvl1pPr>
              <a:defRPr/>
            </a:lvl1pPr>
          </a:lstStyle>
          <a:p>
            <a:pPr>
              <a:defRPr/>
            </a:pPr>
            <a:fld id="{3EB15E37-B409-4D4D-B98C-EB96632C92BD}" type="slidenum">
              <a:rPr lang="es-ES"/>
              <a:pPr>
                <a:defRPr/>
              </a:pPr>
              <a:t>‹Nº›</a:t>
            </a:fld>
            <a:endParaRPr lang="es-E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A1C3155-EAF8-4813-BB16-A39F85C53C27}" type="datetimeFigureOut">
              <a:rPr lang="es-ES" smtClean="0"/>
              <a:pPr/>
              <a:t>18/04/2017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D1F06D20-62B2-4714-9E79-7B31C603DA5B}" type="slidenum">
              <a:rPr lang="es-ES" smtClean="0"/>
              <a:pPr/>
              <a:t>‹Nº›</a:t>
            </a:fld>
            <a:endParaRPr lang="es-E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pPr>
              <a:defRPr/>
            </a:pPr>
            <a:fld id="{9450F7C2-CB4D-4653-8B26-E5F832804384}" type="datetimeFigureOut">
              <a:rPr lang="es-ES" smtClean="0"/>
              <a:pPr>
                <a:defRPr/>
              </a:pPr>
              <a:t>18/04/2017</a:t>
            </a:fld>
            <a:endParaRPr lang="es-ES" dirty="0"/>
          </a:p>
        </p:txBody>
      </p:sp>
      <p:sp>
        <p:nvSpPr>
          <p:cNvPr id="4" name="3 Marcador de pie de página"/>
          <p:cNvSpPr>
            <a:spLocks noGrp="1"/>
          </p:cNvSpPr>
          <p:nvPr>
            <p:ph type="ftr" sz="quarter" idx="11"/>
          </p:nvPr>
        </p:nvSpPr>
        <p:spPr/>
        <p:txBody>
          <a:bodyPr/>
          <a:lstStyle/>
          <a:p>
            <a:pPr>
              <a:defRPr/>
            </a:pPr>
            <a:endParaRPr lang="es-ES" dirty="0"/>
          </a:p>
        </p:txBody>
      </p:sp>
      <p:sp>
        <p:nvSpPr>
          <p:cNvPr id="5" name="4 Marcador de número de diapositiva"/>
          <p:cNvSpPr>
            <a:spLocks noGrp="1"/>
          </p:cNvSpPr>
          <p:nvPr>
            <p:ph type="sldNum" sz="quarter" idx="12"/>
          </p:nvPr>
        </p:nvSpPr>
        <p:spPr/>
        <p:txBody>
          <a:bodyPr/>
          <a:lstStyle/>
          <a:p>
            <a:pPr>
              <a:defRPr/>
            </a:pPr>
            <a:fld id="{AE0DC4EF-45CC-4403-A0D5-6FD42422A212}" type="slidenum">
              <a:rPr lang="es-ES" smtClean="0"/>
              <a:pPr>
                <a:defRPr/>
              </a:pPr>
              <a:t>‹Nº›</a:t>
            </a:fld>
            <a:endParaRPr lang="es-E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4641-8734-4146-924D-717985A23331}" type="datetimeFigureOut">
              <a:rPr lang="es-ES" smtClean="0"/>
              <a:pPr/>
              <a:t>18/04/2017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5CDBD6BC-5E17-40C8-95B7-340834B0977F}"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6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b="0" dirty="0"/>
          </a:p>
        </p:txBody>
      </p:sp>
      <p:sp>
        <p:nvSpPr>
          <p:cNvPr id="5" name="7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b="0" dirty="0"/>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dirty="0" smtClean="0"/>
              <a:t>Haga clic para modificar el estilo de título del patrón</a:t>
            </a:r>
            <a:endParaRPr lang="en-US" dirty="0"/>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051D6FD4-EFA0-4E3C-AA18-5FC26056A6A1}" type="datetimeFigureOut">
              <a:rPr lang="es-ES"/>
              <a:pPr>
                <a:defRPr/>
              </a:pPr>
              <a:t>18/04/2017</a:t>
            </a:fld>
            <a:endParaRPr lang="es-ES" dirty="0"/>
          </a:p>
        </p:txBody>
      </p:sp>
      <p:sp>
        <p:nvSpPr>
          <p:cNvPr id="7" name="4 Marcador de pie de página"/>
          <p:cNvSpPr>
            <a:spLocks noGrp="1"/>
          </p:cNvSpPr>
          <p:nvPr>
            <p:ph type="ftr" sz="quarter" idx="11"/>
          </p:nvPr>
        </p:nvSpPr>
        <p:spPr/>
        <p:txBody>
          <a:bodyPr/>
          <a:lstStyle>
            <a:lvl1pPr>
              <a:defRPr/>
            </a:lvl1pPr>
            <a:extLst/>
          </a:lstStyle>
          <a:p>
            <a:pPr>
              <a:defRPr/>
            </a:pPr>
            <a:endParaRPr lang="es-ES" dirty="0"/>
          </a:p>
        </p:txBody>
      </p:sp>
      <p:sp>
        <p:nvSpPr>
          <p:cNvPr id="8" name="5 Marcador de número de diapositiva"/>
          <p:cNvSpPr>
            <a:spLocks noGrp="1"/>
          </p:cNvSpPr>
          <p:nvPr>
            <p:ph type="sldNum" sz="quarter" idx="12"/>
          </p:nvPr>
        </p:nvSpPr>
        <p:spPr/>
        <p:txBody>
          <a:bodyPr/>
          <a:lstStyle>
            <a:lvl1pPr>
              <a:defRPr/>
            </a:lvl1pPr>
            <a:extLst/>
          </a:lstStyle>
          <a:p>
            <a:pPr>
              <a:defRPr/>
            </a:pPr>
            <a:fld id="{56947A1F-CF00-45B4-8717-49EC48B09652}"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5C175C99-3A92-490F-991D-34B25B058CF6}" type="datetimeFigureOut">
              <a:rPr lang="es-ES"/>
              <a:pPr>
                <a:defRPr/>
              </a:pPr>
              <a:t>18/04/2017</a:t>
            </a:fld>
            <a:endParaRPr lang="es-ES" dirty="0"/>
          </a:p>
        </p:txBody>
      </p:sp>
      <p:sp>
        <p:nvSpPr>
          <p:cNvPr id="6" name="5 Marcador de pie de página"/>
          <p:cNvSpPr>
            <a:spLocks noGrp="1"/>
          </p:cNvSpPr>
          <p:nvPr>
            <p:ph type="ftr" sz="quarter" idx="11"/>
          </p:nvPr>
        </p:nvSpPr>
        <p:spPr/>
        <p:txBody>
          <a:bodyPr/>
          <a:lstStyle>
            <a:lvl1pPr>
              <a:defRPr/>
            </a:lvl1pPr>
            <a:extLst/>
          </a:lstStyle>
          <a:p>
            <a:pPr>
              <a:defRPr/>
            </a:pPr>
            <a:endParaRPr lang="es-ES" dirty="0"/>
          </a:p>
        </p:txBody>
      </p:sp>
      <p:sp>
        <p:nvSpPr>
          <p:cNvPr id="7" name="6 Marcador de número de diapositiva"/>
          <p:cNvSpPr>
            <a:spLocks noGrp="1"/>
          </p:cNvSpPr>
          <p:nvPr>
            <p:ph type="sldNum" sz="quarter" idx="12"/>
          </p:nvPr>
        </p:nvSpPr>
        <p:spPr/>
        <p:txBody>
          <a:bodyPr/>
          <a:lstStyle>
            <a:lvl1pPr>
              <a:defRPr/>
            </a:lvl1pPr>
            <a:extLst/>
          </a:lstStyle>
          <a:p>
            <a:pPr>
              <a:defRPr/>
            </a:pPr>
            <a:fld id="{313139FD-370C-4109-A301-D6249D50EF6A}"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A50DF055-75ED-4428-8ED2-656439EAA43B}" type="datetimeFigureOut">
              <a:rPr lang="es-ES"/>
              <a:pPr>
                <a:defRPr/>
              </a:pPr>
              <a:t>18/04/2017</a:t>
            </a:fld>
            <a:endParaRPr lang="es-ES" dirty="0"/>
          </a:p>
        </p:txBody>
      </p:sp>
      <p:sp>
        <p:nvSpPr>
          <p:cNvPr id="8" name="7 Marcador de pie de página"/>
          <p:cNvSpPr>
            <a:spLocks noGrp="1"/>
          </p:cNvSpPr>
          <p:nvPr>
            <p:ph type="ftr" sz="quarter" idx="11"/>
          </p:nvPr>
        </p:nvSpPr>
        <p:spPr/>
        <p:txBody>
          <a:bodyPr/>
          <a:lstStyle>
            <a:lvl1pPr>
              <a:defRPr/>
            </a:lvl1pPr>
            <a:extLst/>
          </a:lstStyle>
          <a:p>
            <a:pPr>
              <a:defRPr/>
            </a:pPr>
            <a:endParaRPr lang="es-ES" dirty="0"/>
          </a:p>
        </p:txBody>
      </p:sp>
      <p:sp>
        <p:nvSpPr>
          <p:cNvPr id="9" name="8 Marcador de número de diapositiva"/>
          <p:cNvSpPr>
            <a:spLocks noGrp="1"/>
          </p:cNvSpPr>
          <p:nvPr>
            <p:ph type="sldNum" sz="quarter" idx="12"/>
          </p:nvPr>
        </p:nvSpPr>
        <p:spPr/>
        <p:txBody>
          <a:bodyPr/>
          <a:lstStyle>
            <a:lvl1pPr>
              <a:defRPr/>
            </a:lvl1pPr>
            <a:extLst/>
          </a:lstStyle>
          <a:p>
            <a:pPr>
              <a:defRPr/>
            </a:pPr>
            <a:fld id="{DFEA2B63-B4A1-4725-BADE-3013A8378F89}" type="slidenum">
              <a:rPr lang="es-ES"/>
              <a:pPr>
                <a:defRPr/>
              </a:pP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34532B3D-9FCA-4DE4-8933-36E8A883A7E8}" type="datetimeFigureOut">
              <a:rPr lang="es-ES"/>
              <a:pPr>
                <a:defRPr/>
              </a:pPr>
              <a:t>18/04/2017</a:t>
            </a:fld>
            <a:endParaRPr lang="es-ES" dirty="0"/>
          </a:p>
        </p:txBody>
      </p:sp>
      <p:sp>
        <p:nvSpPr>
          <p:cNvPr id="4" name="3 Marcador de pie de página"/>
          <p:cNvSpPr>
            <a:spLocks noGrp="1"/>
          </p:cNvSpPr>
          <p:nvPr>
            <p:ph type="ftr" sz="quarter" idx="11"/>
          </p:nvPr>
        </p:nvSpPr>
        <p:spPr/>
        <p:txBody>
          <a:bodyPr/>
          <a:lstStyle>
            <a:lvl1pPr>
              <a:defRPr/>
            </a:lvl1pPr>
            <a:extLst/>
          </a:lstStyle>
          <a:p>
            <a:pPr>
              <a:defRPr/>
            </a:pPr>
            <a:endParaRPr lang="es-ES" dirty="0"/>
          </a:p>
        </p:txBody>
      </p:sp>
      <p:sp>
        <p:nvSpPr>
          <p:cNvPr id="5" name="4 Marcador de número de diapositiva"/>
          <p:cNvSpPr>
            <a:spLocks noGrp="1"/>
          </p:cNvSpPr>
          <p:nvPr>
            <p:ph type="sldNum" sz="quarter" idx="12"/>
          </p:nvPr>
        </p:nvSpPr>
        <p:spPr/>
        <p:txBody>
          <a:bodyPr/>
          <a:lstStyle>
            <a:lvl1pPr>
              <a:defRPr/>
            </a:lvl1pPr>
            <a:extLst/>
          </a:lstStyle>
          <a:p>
            <a:pPr>
              <a:defRPr/>
            </a:pPr>
            <a:fld id="{603DFA2D-25A2-4661-BD9B-AC99EC4FE649}"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3FE14B70-19A3-46F8-AACA-C5769E3DCF31}" type="datetimeFigureOut">
              <a:rPr lang="es-ES"/>
              <a:pPr>
                <a:defRPr/>
              </a:pPr>
              <a:t>18/04/2017</a:t>
            </a:fld>
            <a:endParaRPr lang="es-ES" dirty="0"/>
          </a:p>
        </p:txBody>
      </p:sp>
      <p:sp>
        <p:nvSpPr>
          <p:cNvPr id="3" name="21 Marcador de pie de página"/>
          <p:cNvSpPr>
            <a:spLocks noGrp="1"/>
          </p:cNvSpPr>
          <p:nvPr>
            <p:ph type="ftr" sz="quarter" idx="11"/>
          </p:nvPr>
        </p:nvSpPr>
        <p:spPr/>
        <p:txBody>
          <a:bodyPr/>
          <a:lstStyle>
            <a:lvl1pPr>
              <a:defRPr/>
            </a:lvl1pPr>
          </a:lstStyle>
          <a:p>
            <a:pPr>
              <a:defRPr/>
            </a:pPr>
            <a:endParaRPr lang="es-ES" dirty="0"/>
          </a:p>
        </p:txBody>
      </p:sp>
      <p:sp>
        <p:nvSpPr>
          <p:cNvPr id="4" name="17 Marcador de número de diapositiva"/>
          <p:cNvSpPr>
            <a:spLocks noGrp="1"/>
          </p:cNvSpPr>
          <p:nvPr>
            <p:ph type="sldNum" sz="quarter" idx="12"/>
          </p:nvPr>
        </p:nvSpPr>
        <p:spPr/>
        <p:txBody>
          <a:bodyPr/>
          <a:lstStyle>
            <a:lvl1pPr>
              <a:defRPr/>
            </a:lvl1pPr>
          </a:lstStyle>
          <a:p>
            <a:pPr>
              <a:defRPr/>
            </a:pPr>
            <a:fld id="{C9932559-D22F-43CC-A8DE-B9B359D2F6D8}"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F6654466-6421-4E80-8E67-C7122392E7DA}" type="datetimeFigureOut">
              <a:rPr lang="es-ES"/>
              <a:pPr>
                <a:defRPr/>
              </a:pPr>
              <a:t>18/04/2017</a:t>
            </a:fld>
            <a:endParaRPr lang="es-ES" dirty="0"/>
          </a:p>
        </p:txBody>
      </p:sp>
      <p:sp>
        <p:nvSpPr>
          <p:cNvPr id="6" name="5 Marcador de pie de página"/>
          <p:cNvSpPr>
            <a:spLocks noGrp="1"/>
          </p:cNvSpPr>
          <p:nvPr>
            <p:ph type="ftr" sz="quarter" idx="11"/>
          </p:nvPr>
        </p:nvSpPr>
        <p:spPr/>
        <p:txBody>
          <a:bodyPr/>
          <a:lstStyle>
            <a:lvl1pPr>
              <a:defRPr/>
            </a:lvl1pPr>
            <a:extLst/>
          </a:lstStyle>
          <a:p>
            <a:pPr>
              <a:defRPr/>
            </a:pPr>
            <a:endParaRPr lang="es-ES" dirty="0"/>
          </a:p>
        </p:txBody>
      </p:sp>
      <p:sp>
        <p:nvSpPr>
          <p:cNvPr id="7" name="6 Marcador de número de diapositiva"/>
          <p:cNvSpPr>
            <a:spLocks noGrp="1"/>
          </p:cNvSpPr>
          <p:nvPr>
            <p:ph type="sldNum" sz="quarter" idx="12"/>
          </p:nvPr>
        </p:nvSpPr>
        <p:spPr/>
        <p:txBody>
          <a:bodyPr/>
          <a:lstStyle>
            <a:lvl1pPr>
              <a:defRPr/>
            </a:lvl1pPr>
            <a:extLst/>
          </a:lstStyle>
          <a:p>
            <a:pPr>
              <a:defRPr/>
            </a:pPr>
            <a:fld id="{5AED6D67-D90F-403D-B28E-D520508C496F}" type="slidenum">
              <a:rPr lang="es-ES"/>
              <a:pPr>
                <a:defRPr/>
              </a:pP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theme" Target="../theme/theme3.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13" name="12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b="0" dirty="0">
              <a:latin typeface="+mn-lt"/>
            </a:endParaRPr>
          </a:p>
        </p:txBody>
      </p:sp>
      <p:sp>
        <p:nvSpPr>
          <p:cNvPr id="12" name="11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b="0" dirty="0">
              <a:latin typeface="+mn-lt"/>
            </a:endParaRPr>
          </a:p>
        </p:txBody>
      </p:sp>
      <p:sp>
        <p:nvSpPr>
          <p:cNvPr id="14" name="13 Triángulo rectángulo"/>
          <p:cNvSpPr>
            <a:spLocks/>
          </p:cNvSpPr>
          <p:nvPr/>
        </p:nvSpPr>
        <p:spPr bwMode="auto">
          <a:xfrm>
            <a:off x="-6042" y="5791253"/>
            <a:ext cx="3402314" cy="1080868"/>
          </a:xfrm>
          <a:prstGeom prst="rtTriangle">
            <a:avLst/>
          </a:prstGeom>
          <a:blipFill>
            <a:blip r:embed="rId1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b="0"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dirty="0" smtClean="0"/>
              <a:t>Haga clic para modificar el estilo de título del patrón</a:t>
            </a:r>
            <a:endParaRPr lang="en-US" dirty="0"/>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defRPr>
            </a:lvl1pPr>
            <a:extLst/>
          </a:lstStyle>
          <a:p>
            <a:pPr>
              <a:defRPr/>
            </a:pPr>
            <a:fld id="{9450F7C2-CB4D-4653-8B26-E5F832804384}" type="datetimeFigureOut">
              <a:rPr lang="es-ES"/>
              <a:pPr>
                <a:defRPr/>
              </a:pPr>
              <a:t>18/04/2017</a:t>
            </a:fld>
            <a:endParaRPr lang="es-ES" dirty="0"/>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endParaRPr lang="es-ES" dirty="0"/>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AE0DC4EF-45CC-4403-A0D5-6FD42422A212}"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780" r:id="rId1"/>
    <p:sldLayoutId id="2147483776" r:id="rId2"/>
    <p:sldLayoutId id="2147483787" r:id="rId3"/>
    <p:sldLayoutId id="2147483781" r:id="rId4"/>
    <p:sldLayoutId id="2147483782" r:id="rId5"/>
    <p:sldLayoutId id="2147483783" r:id="rId6"/>
    <p:sldLayoutId id="2147483784" r:id="rId7"/>
    <p:sldLayoutId id="2147483777" r:id="rId8"/>
    <p:sldLayoutId id="2147483785" r:id="rId9"/>
    <p:sldLayoutId id="2147483786" r:id="rId10"/>
    <p:sldLayoutId id="2147483778" r:id="rId11"/>
    <p:sldLayoutId id="2147483779" r:id="rId12"/>
    <p:sldLayoutId id="2147483811" r:id="rId13"/>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Calibri" pitchFamily="34" charset="0"/>
        </a:defRPr>
      </a:lvl2pPr>
      <a:lvl3pPr algn="l" rtl="0" fontAlgn="base">
        <a:spcBef>
          <a:spcPct val="0"/>
        </a:spcBef>
        <a:spcAft>
          <a:spcPct val="0"/>
        </a:spcAft>
        <a:defRPr sz="4100" b="1">
          <a:solidFill>
            <a:schemeClr val="tx2"/>
          </a:solidFill>
          <a:latin typeface="Calibri" pitchFamily="34" charset="0"/>
        </a:defRPr>
      </a:lvl3pPr>
      <a:lvl4pPr algn="l" rtl="0" fontAlgn="base">
        <a:spcBef>
          <a:spcPct val="0"/>
        </a:spcBef>
        <a:spcAft>
          <a:spcPct val="0"/>
        </a:spcAft>
        <a:defRPr sz="4100" b="1">
          <a:solidFill>
            <a:schemeClr val="tx2"/>
          </a:solidFill>
          <a:latin typeface="Calibri" pitchFamily="34" charset="0"/>
        </a:defRPr>
      </a:lvl4pPr>
      <a:lvl5pPr algn="l" rtl="0" fontAlgn="base">
        <a:spcBef>
          <a:spcPct val="0"/>
        </a:spcBef>
        <a:spcAft>
          <a:spcPct val="0"/>
        </a:spcAft>
        <a:defRPr sz="4100" b="1">
          <a:solidFill>
            <a:schemeClr val="tx2"/>
          </a:solidFill>
          <a:latin typeface="Calibri" pitchFamily="34" charset="0"/>
        </a:defRPr>
      </a:lvl5pPr>
      <a:lvl6pPr marL="457200" algn="l" rtl="0" fontAlgn="base">
        <a:spcBef>
          <a:spcPct val="0"/>
        </a:spcBef>
        <a:spcAft>
          <a:spcPct val="0"/>
        </a:spcAft>
        <a:defRPr sz="4100" b="1">
          <a:solidFill>
            <a:schemeClr val="tx2"/>
          </a:solidFill>
          <a:latin typeface="Calibri" pitchFamily="34" charset="0"/>
        </a:defRPr>
      </a:lvl6pPr>
      <a:lvl7pPr marL="914400" algn="l" rtl="0" fontAlgn="base">
        <a:spcBef>
          <a:spcPct val="0"/>
        </a:spcBef>
        <a:spcAft>
          <a:spcPct val="0"/>
        </a:spcAft>
        <a:defRPr sz="4100" b="1">
          <a:solidFill>
            <a:schemeClr val="tx2"/>
          </a:solidFill>
          <a:latin typeface="Calibri" pitchFamily="34" charset="0"/>
        </a:defRPr>
      </a:lvl7pPr>
      <a:lvl8pPr marL="1371600" algn="l" rtl="0" fontAlgn="base">
        <a:spcBef>
          <a:spcPct val="0"/>
        </a:spcBef>
        <a:spcAft>
          <a:spcPct val="0"/>
        </a:spcAft>
        <a:defRPr sz="4100" b="1">
          <a:solidFill>
            <a:schemeClr val="tx2"/>
          </a:solidFill>
          <a:latin typeface="Calibri" pitchFamily="34" charset="0"/>
        </a:defRPr>
      </a:lvl8pPr>
      <a:lvl9pPr marL="1828800" algn="l" rtl="0" fontAlgn="base">
        <a:spcBef>
          <a:spcPct val="0"/>
        </a:spcBef>
        <a:spcAft>
          <a:spcPct val="0"/>
        </a:spcAft>
        <a:defRPr sz="4100" b="1">
          <a:solidFill>
            <a:schemeClr val="tx2"/>
          </a:solidFill>
          <a:latin typeface="Calibri"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C3155-EAF8-4813-BB16-A39F85C53C27}" type="datetimeFigureOut">
              <a:rPr lang="es-ES" smtClean="0"/>
              <a:pPr/>
              <a:t>18/04/2017</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F06D20-62B2-4714-9E79-7B31C603DA5B}"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4641-8734-4146-924D-717985A23331}" type="datetimeFigureOut">
              <a:rPr lang="es-ES" smtClean="0"/>
              <a:pPr/>
              <a:t>18/04/2017</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BD6BC-5E17-40C8-95B7-340834B0977F}"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idx="4294967295"/>
          </p:nvPr>
        </p:nvSpPr>
        <p:spPr>
          <a:xfrm>
            <a:off x="664823" y="1772816"/>
            <a:ext cx="8086724" cy="2592288"/>
          </a:xfrm>
        </p:spPr>
        <p:txBody>
          <a:bodyPr>
            <a:normAutofit/>
          </a:bodyPr>
          <a:lstStyle/>
          <a:p>
            <a:pPr algn="ctr"/>
            <a:r>
              <a:rPr lang="es-MX" i="1" cap="all" dirty="0" smtClean="0">
                <a:effectLst>
                  <a:outerShdw blurRad="38100" dist="38100" dir="2700000" algn="tl">
                    <a:srgbClr val="000000">
                      <a:alpha val="43137"/>
                    </a:srgbClr>
                  </a:outerShdw>
                </a:effectLst>
              </a:rPr>
              <a:t>AJUSTE x INFLACION </a:t>
            </a:r>
            <a:br>
              <a:rPr lang="es-MX" i="1" cap="all" dirty="0" smtClean="0">
                <a:effectLst>
                  <a:outerShdw blurRad="38100" dist="38100" dir="2700000" algn="tl">
                    <a:srgbClr val="000000">
                      <a:alpha val="43137"/>
                    </a:srgbClr>
                  </a:outerShdw>
                </a:effectLst>
              </a:rPr>
            </a:br>
            <a:r>
              <a:rPr lang="es-MX" i="1" cap="all" dirty="0" smtClean="0">
                <a:effectLst>
                  <a:outerShdw blurRad="38100" dist="38100" dir="2700000" algn="tl">
                    <a:srgbClr val="000000">
                      <a:alpha val="43137"/>
                    </a:srgbClr>
                  </a:outerShdw>
                </a:effectLst>
              </a:rPr>
              <a:t/>
            </a:r>
            <a:br>
              <a:rPr lang="es-MX" i="1" cap="all" dirty="0" smtClean="0">
                <a:effectLst>
                  <a:outerShdw blurRad="38100" dist="38100" dir="2700000" algn="tl">
                    <a:srgbClr val="000000">
                      <a:alpha val="43137"/>
                    </a:srgbClr>
                  </a:outerShdw>
                </a:effectLst>
              </a:rPr>
            </a:br>
            <a:r>
              <a:rPr lang="es-MX" i="1" cap="all" dirty="0" smtClean="0">
                <a:effectLst>
                  <a:outerShdw blurRad="38100" dist="38100" dir="2700000" algn="tl">
                    <a:srgbClr val="000000">
                      <a:alpha val="43137"/>
                    </a:srgbClr>
                  </a:outerShdw>
                </a:effectLst>
              </a:rPr>
              <a:t>ANTECEDENTES Y CASOS PRACTICOS</a:t>
            </a:r>
            <a:r>
              <a:rPr lang="es-ES" i="1" dirty="0" smtClean="0">
                <a:solidFill>
                  <a:schemeClr val="accent3">
                    <a:lumMod val="75000"/>
                  </a:schemeClr>
                </a:solidFill>
              </a:rPr>
              <a:t/>
            </a:r>
            <a:br>
              <a:rPr lang="es-ES" i="1" dirty="0" smtClean="0">
                <a:solidFill>
                  <a:schemeClr val="accent3">
                    <a:lumMod val="75000"/>
                  </a:schemeClr>
                </a:solidFill>
              </a:rPr>
            </a:br>
            <a:endParaRPr lang="es-ES" sz="3600" i="1" dirty="0"/>
          </a:p>
        </p:txBody>
      </p:sp>
      <p:sp>
        <p:nvSpPr>
          <p:cNvPr id="13314" name="4 Marcador de contenido"/>
          <p:cNvSpPr>
            <a:spLocks noGrp="1"/>
          </p:cNvSpPr>
          <p:nvPr>
            <p:ph idx="1"/>
          </p:nvPr>
        </p:nvSpPr>
        <p:spPr>
          <a:xfrm>
            <a:off x="457200" y="4293096"/>
            <a:ext cx="8229600" cy="2064842"/>
          </a:xfrm>
        </p:spPr>
        <p:txBody>
          <a:bodyPr/>
          <a:lstStyle/>
          <a:p>
            <a:pPr algn="ctr">
              <a:buFont typeface="Wingdings 3" pitchFamily="18" charset="2"/>
              <a:buNone/>
            </a:pPr>
            <a:r>
              <a:rPr lang="es-ES" sz="2800" dirty="0" smtClean="0"/>
              <a:t>                                               </a:t>
            </a:r>
          </a:p>
          <a:p>
            <a:pPr algn="ctr">
              <a:buFont typeface="Wingdings 3" pitchFamily="18" charset="2"/>
              <a:buNone/>
            </a:pPr>
            <a:r>
              <a:rPr lang="es-ES" sz="2800" dirty="0" smtClean="0"/>
              <a:t>                  Expositores: </a:t>
            </a:r>
          </a:p>
          <a:p>
            <a:pPr algn="ctr">
              <a:buFont typeface="Wingdings 3" pitchFamily="18" charset="2"/>
              <a:buNone/>
            </a:pPr>
            <a:r>
              <a:rPr lang="es-ES" sz="2800" dirty="0"/>
              <a:t>	</a:t>
            </a:r>
            <a:r>
              <a:rPr lang="es-ES" sz="2800" dirty="0" smtClean="0"/>
              <a:t>				Dr. Francisco R. Provenzani			    Dr. Daniel H. Hortas	                                                                                                          			</a:t>
            </a:r>
            <a:r>
              <a:rPr lang="es-ES" sz="2800" dirty="0"/>
              <a:t> </a:t>
            </a:r>
            <a:r>
              <a:rPr lang="es-ES" sz="2800" dirty="0" smtClean="0"/>
              <a:t>   </a:t>
            </a:r>
          </a:p>
          <a:p>
            <a:pPr algn="ctr">
              <a:buFont typeface="Wingdings 3" pitchFamily="18" charset="2"/>
              <a:buNone/>
            </a:pPr>
            <a:r>
              <a:rPr lang="es-ES" sz="2800" dirty="0" smtClean="0"/>
              <a:t>                                         </a:t>
            </a:r>
          </a:p>
          <a:p>
            <a:pPr algn="ctr">
              <a:buFont typeface="Wingdings 3" pitchFamily="18" charset="2"/>
              <a:buNone/>
            </a:pPr>
            <a:r>
              <a:rPr lang="es-ES" sz="2800" dirty="0" smtClean="0"/>
              <a:t>                                                       </a:t>
            </a:r>
          </a:p>
          <a:p>
            <a:pPr algn="ctr">
              <a:buFont typeface="Wingdings 3" pitchFamily="18" charset="2"/>
              <a:buNone/>
            </a:pPr>
            <a:r>
              <a:rPr lang="es-ES" sz="2800" dirty="0" smtClean="0"/>
              <a:t>                                        </a:t>
            </a:r>
          </a:p>
          <a:p>
            <a:pPr algn="ctr"/>
            <a:endParaRPr lang="es-ES" sz="2800" dirty="0" smtClean="0"/>
          </a:p>
        </p:txBody>
      </p:sp>
      <p:pic>
        <p:nvPicPr>
          <p:cNvPr id="13315" name="Imagen 11"/>
          <p:cNvPicPr>
            <a:picLocks noChangeAspect="1" noChangeArrowheads="1"/>
          </p:cNvPicPr>
          <p:nvPr/>
        </p:nvPicPr>
        <p:blipFill>
          <a:blip r:embed="rId2" cstate="print"/>
          <a:srcRect/>
          <a:stretch>
            <a:fillRect/>
          </a:stretch>
        </p:blipFill>
        <p:spPr bwMode="auto">
          <a:xfrm>
            <a:off x="428625" y="4929188"/>
            <a:ext cx="3929063" cy="1071562"/>
          </a:xfrm>
          <a:prstGeom prst="rect">
            <a:avLst/>
          </a:prstGeom>
          <a:noFill/>
          <a:ln w="9525">
            <a:noFill/>
            <a:miter lim="800000"/>
            <a:headEnd/>
            <a:tailEnd/>
          </a:ln>
        </p:spPr>
      </p:pic>
      <p:sp>
        <p:nvSpPr>
          <p:cNvPr id="26625" name="Rectangle 1"/>
          <p:cNvSpPr>
            <a:spLocks noChangeArrowheads="1"/>
          </p:cNvSpPr>
          <p:nvPr/>
        </p:nvSpPr>
        <p:spPr bwMode="auto">
          <a:xfrm>
            <a:off x="323528" y="364134"/>
            <a:ext cx="8424935"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s-MX" sz="2400" dirty="0" smtClean="0">
                <a:solidFill>
                  <a:srgbClr val="C00000"/>
                </a:solidFill>
              </a:rPr>
              <a:t>       CICLO DE ACTUALIZACION EN CONTABILIDAD</a:t>
            </a:r>
          </a:p>
          <a:p>
            <a:pPr algn="ctr"/>
            <a:endParaRPr lang="es-MX" sz="2400" dirty="0">
              <a:solidFill>
                <a:srgbClr val="C00000"/>
              </a:solidFill>
            </a:endParaRPr>
          </a:p>
          <a:p>
            <a:pPr algn="ctr"/>
            <a:r>
              <a:rPr lang="es-MX" sz="2400" dirty="0" smtClean="0">
                <a:solidFill>
                  <a:srgbClr val="C00000"/>
                </a:solidFill>
              </a:rPr>
              <a:t>DESAYUNO TÉCNICO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advTm="10000">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332656"/>
            <a:ext cx="8229600" cy="6264696"/>
          </a:xfrm>
        </p:spPr>
        <p:txBody>
          <a:bodyPr/>
          <a:lstStyle/>
          <a:p>
            <a:pPr marL="109537" indent="0" algn="ctr">
              <a:buNone/>
            </a:pPr>
            <a:r>
              <a:rPr lang="es-AR" sz="3200" b="1" dirty="0" smtClean="0"/>
              <a:t>UN POCO DE HISTORIA SOBRE LAS RESOLUCIONES TECNICAS DE LA F.A.C.P.C.E.</a:t>
            </a:r>
            <a:endParaRPr lang="es-AR" sz="3200" b="1" dirty="0"/>
          </a:p>
          <a:p>
            <a:pPr algn="ctr"/>
            <a:r>
              <a:rPr lang="es-AR" sz="3200" b="1" dirty="0" smtClean="0"/>
              <a:t>Hasta el año 2000 teníamos desde la RT N* 1 (Septiembre 1975) a la RT N* 15 (Diciembre 1998)</a:t>
            </a:r>
          </a:p>
          <a:p>
            <a:pPr marL="109537" indent="0" algn="ctr">
              <a:buNone/>
            </a:pPr>
            <a:r>
              <a:rPr lang="es-AR" sz="3200" b="1" dirty="0" smtClean="0"/>
              <a:t>RT + IMPORTANTES: 6 (suspendida y en “terapia intensiva” por razones varias) – 7 (Hoy 37) – 8, 9 y 11 – 10 – </a:t>
            </a:r>
            <a:r>
              <a:rPr lang="es-AR" sz="3200" b="1" dirty="0" smtClean="0">
                <a:solidFill>
                  <a:srgbClr val="C00000"/>
                </a:solidFill>
              </a:rPr>
              <a:t>0,6 RT x año</a:t>
            </a:r>
            <a:endParaRPr lang="es-AR" sz="3200" b="1" dirty="0">
              <a:solidFill>
                <a:srgbClr val="C00000"/>
              </a:solidFill>
            </a:endParaRPr>
          </a:p>
          <a:p>
            <a:pPr algn="ctr"/>
            <a:r>
              <a:rPr lang="es-AR" sz="3200" b="1" dirty="0" smtClean="0"/>
              <a:t>Desde Diciembre 2000 de la RT N* 16 (12. 2000) a la N* 45 (02.12.2016 – San Luis) = </a:t>
            </a:r>
            <a:r>
              <a:rPr lang="es-AR" sz="3200" b="1" dirty="0" smtClean="0">
                <a:solidFill>
                  <a:srgbClr val="C00000"/>
                </a:solidFill>
              </a:rPr>
              <a:t>1,71 RT x año</a:t>
            </a:r>
            <a:endParaRPr lang="es-AR" sz="3200" b="1" dirty="0">
              <a:solidFill>
                <a:srgbClr val="C00000"/>
              </a:solidFill>
            </a:endParaRPr>
          </a:p>
        </p:txBody>
      </p:sp>
    </p:spTree>
    <p:extLst>
      <p:ext uri="{BB962C8B-B14F-4D97-AF65-F5344CB8AC3E}">
        <p14:creationId xmlns:p14="http://schemas.microsoft.com/office/powerpoint/2010/main" val="653842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88640"/>
            <a:ext cx="8229600" cy="6264696"/>
          </a:xfrm>
        </p:spPr>
        <p:txBody>
          <a:bodyPr/>
          <a:lstStyle/>
          <a:p>
            <a:pPr marL="109537" indent="0" algn="ctr">
              <a:buNone/>
            </a:pPr>
            <a:r>
              <a:rPr lang="es-AR" sz="3200" b="1" dirty="0" smtClean="0"/>
              <a:t>CONTEXTO ACTUAL RESUMIDO</a:t>
            </a:r>
          </a:p>
          <a:p>
            <a:pPr marL="109537" indent="0">
              <a:buNone/>
            </a:pPr>
            <a:endParaRPr lang="es-AR" sz="3200" b="1" dirty="0" smtClean="0"/>
          </a:p>
          <a:p>
            <a:pPr marL="109537" indent="0">
              <a:buNone/>
            </a:pPr>
            <a:r>
              <a:rPr lang="es-AR" sz="3200" b="1" dirty="0" smtClean="0"/>
              <a:t>NIIF:		OBLIGATORIAS:	Para los que cotizan</a:t>
            </a:r>
          </a:p>
          <a:p>
            <a:pPr marL="109537" indent="0">
              <a:buNone/>
            </a:pPr>
            <a:r>
              <a:rPr lang="es-AR" sz="3200" b="1" dirty="0"/>
              <a:t>	</a:t>
            </a:r>
            <a:r>
              <a:rPr lang="es-AR" sz="3200" b="1" dirty="0" smtClean="0"/>
              <a:t>	Desde 2018 lo serán para los Bancos</a:t>
            </a:r>
          </a:p>
          <a:p>
            <a:pPr marL="109537" indent="0">
              <a:buNone/>
            </a:pPr>
            <a:r>
              <a:rPr lang="es-AR" sz="3200" b="1" dirty="0" smtClean="0"/>
              <a:t>		Ver los efectos de la RT 43 (RT 26)</a:t>
            </a:r>
            <a:endParaRPr lang="es-AR" sz="3200" b="1" dirty="0"/>
          </a:p>
          <a:p>
            <a:pPr marL="109537" indent="0">
              <a:buNone/>
            </a:pPr>
            <a:r>
              <a:rPr lang="es-AR" sz="3200" b="1" dirty="0" smtClean="0"/>
              <a:t>RT 17: 	OBLIGATORIA: Para todos los que 		no son EP (Entes Pequeños) y no 		deben aplicar las NIIF</a:t>
            </a:r>
            <a:endParaRPr lang="es-AR" sz="3200" b="1" dirty="0"/>
          </a:p>
          <a:p>
            <a:pPr marL="109537" indent="0">
              <a:buNone/>
            </a:pPr>
            <a:r>
              <a:rPr lang="es-AR" sz="3200" b="1" dirty="0" smtClean="0"/>
              <a:t>RT 41/42:	OPTATIVA: Para los EP (EPEQ)</a:t>
            </a:r>
            <a:endParaRPr lang="es-AR" sz="3200" b="1" dirty="0"/>
          </a:p>
          <a:p>
            <a:pPr marL="109537" indent="0">
              <a:buNone/>
            </a:pPr>
            <a:r>
              <a:rPr lang="es-AR" sz="3200" b="1" dirty="0" smtClean="0"/>
              <a:t>EP: 		Los que facturan menos de 15 			Millones anuales al 12-14 (no 			actualizado)	</a:t>
            </a:r>
            <a:endParaRPr lang="es-AR" sz="3200" b="1" dirty="0"/>
          </a:p>
        </p:txBody>
      </p:sp>
    </p:spTree>
    <p:extLst>
      <p:ext uri="{BB962C8B-B14F-4D97-AF65-F5344CB8AC3E}">
        <p14:creationId xmlns:p14="http://schemas.microsoft.com/office/powerpoint/2010/main" val="48658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476672"/>
            <a:ext cx="8229600" cy="5530428"/>
          </a:xfrm>
        </p:spPr>
        <p:txBody>
          <a:bodyPr/>
          <a:lstStyle/>
          <a:p>
            <a:pPr marL="109537" indent="0" algn="ctr">
              <a:buNone/>
            </a:pPr>
            <a:r>
              <a:rPr lang="es-AR" sz="2800" b="1" dirty="0" smtClean="0"/>
              <a:t>ANALISIS DE LAS LEGALIZACIONES DEL 2013 (sirvieron de base para la RT 41)</a:t>
            </a:r>
          </a:p>
          <a:p>
            <a:pPr marL="109537" indent="0" algn="ctr">
              <a:buNone/>
            </a:pPr>
            <a:endParaRPr lang="es-AR" sz="2800" b="1" dirty="0"/>
          </a:p>
          <a:p>
            <a:pPr marL="109537" indent="0" algn="ctr">
              <a:buNone/>
            </a:pPr>
            <a:r>
              <a:rPr lang="es-AR" sz="2800" b="1" dirty="0" smtClean="0"/>
              <a:t>Sobre un total de 227.019 casos</a:t>
            </a:r>
          </a:p>
          <a:p>
            <a:pPr marL="109537" indent="0" algn="ctr">
              <a:buNone/>
            </a:pPr>
            <a:endParaRPr lang="es-AR" sz="2800" b="1" dirty="0"/>
          </a:p>
          <a:p>
            <a:r>
              <a:rPr lang="es-AR" sz="2800" b="1" dirty="0" smtClean="0"/>
              <a:t>De $   0.000.000 a   1.000.000 	140.264	62%</a:t>
            </a:r>
          </a:p>
          <a:p>
            <a:r>
              <a:rPr lang="es-AR" sz="2800" b="1" dirty="0" smtClean="0"/>
              <a:t>De $   1.000.001 a 10.000.000	   58.936	88%</a:t>
            </a:r>
          </a:p>
          <a:p>
            <a:r>
              <a:rPr lang="es-AR" sz="2800" b="1" dirty="0" smtClean="0"/>
              <a:t>De $ 10.000.001 a 20.000.000	   10.906	92%</a:t>
            </a:r>
          </a:p>
          <a:p>
            <a:endParaRPr lang="es-AR" sz="2800" b="1" dirty="0"/>
          </a:p>
          <a:p>
            <a:pPr marL="109537" indent="0" algn="ctr">
              <a:buNone/>
            </a:pPr>
            <a:r>
              <a:rPr lang="es-AR" sz="2800" b="1" dirty="0" smtClean="0"/>
              <a:t>Se estableció un monto de $ 15.000.000 </a:t>
            </a:r>
          </a:p>
          <a:p>
            <a:pPr marL="109537" indent="0" algn="ctr">
              <a:buNone/>
            </a:pPr>
            <a:r>
              <a:rPr lang="es-AR" sz="2800" b="1" dirty="0" smtClean="0"/>
              <a:t>Dicho monto deberá actualizarse con base DIC 2014 (Suspendido)</a:t>
            </a:r>
          </a:p>
          <a:p>
            <a:pPr marL="109537" indent="0" algn="ctr">
              <a:buNone/>
            </a:pPr>
            <a:endParaRPr lang="es-AR" sz="3200" b="1" dirty="0"/>
          </a:p>
        </p:txBody>
      </p:sp>
    </p:spTree>
    <p:extLst>
      <p:ext uri="{BB962C8B-B14F-4D97-AF65-F5344CB8AC3E}">
        <p14:creationId xmlns:p14="http://schemas.microsoft.com/office/powerpoint/2010/main" val="2797978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620688"/>
            <a:ext cx="8229600" cy="5386412"/>
          </a:xfrm>
        </p:spPr>
        <p:txBody>
          <a:bodyPr/>
          <a:lstStyle/>
          <a:p>
            <a:pPr marL="109537" indent="0" algn="ctr">
              <a:buNone/>
            </a:pPr>
            <a:r>
              <a:rPr lang="es-AR" b="1" dirty="0" smtClean="0"/>
              <a:t>AJUSTE X INFLACION – HISTORIA</a:t>
            </a:r>
          </a:p>
          <a:p>
            <a:pPr marL="109537" indent="0" algn="ctr">
              <a:buNone/>
            </a:pPr>
            <a:r>
              <a:rPr lang="es-AR" b="1" dirty="0" smtClean="0">
                <a:solidFill>
                  <a:schemeClr val="accent3">
                    <a:lumMod val="50000"/>
                  </a:schemeClr>
                </a:solidFill>
              </a:rPr>
              <a:t>HASTA LA DECADA DEL 70:</a:t>
            </a:r>
          </a:p>
          <a:p>
            <a:pPr marL="109537" indent="0" algn="ctr">
              <a:buNone/>
            </a:pPr>
            <a:r>
              <a:rPr lang="es-AR" b="1" dirty="0" smtClean="0"/>
              <a:t> Reclamo sostenido de la Profesión</a:t>
            </a:r>
          </a:p>
          <a:p>
            <a:pPr marL="109537" indent="0" algn="ctr">
              <a:buNone/>
            </a:pPr>
            <a:r>
              <a:rPr lang="es-AR" b="1" dirty="0" smtClean="0"/>
              <a:t>Solución Parcial: Resolución 183/79 del C.P.C.E.C.F.</a:t>
            </a:r>
          </a:p>
          <a:p>
            <a:pPr marL="109537" indent="0" algn="ctr">
              <a:buNone/>
            </a:pPr>
            <a:r>
              <a:rPr lang="es-AR" b="1" dirty="0" smtClean="0">
                <a:solidFill>
                  <a:schemeClr val="accent3">
                    <a:lumMod val="50000"/>
                  </a:schemeClr>
                </a:solidFill>
              </a:rPr>
              <a:t>DECADA DEL 80 (1ros años): </a:t>
            </a:r>
          </a:p>
          <a:p>
            <a:pPr marL="109537" indent="0" algn="ctr">
              <a:buNone/>
            </a:pPr>
            <a:r>
              <a:rPr lang="es-AR" b="1" dirty="0" smtClean="0"/>
              <a:t>Balances a dos columnas</a:t>
            </a:r>
            <a:endParaRPr lang="es-AR" b="1" dirty="0"/>
          </a:p>
          <a:p>
            <a:pPr marL="109537" indent="0" algn="ctr">
              <a:buNone/>
            </a:pPr>
            <a:r>
              <a:rPr lang="es-AR" b="1" dirty="0" smtClean="0">
                <a:solidFill>
                  <a:schemeClr val="accent3">
                    <a:lumMod val="50000"/>
                  </a:schemeClr>
                </a:solidFill>
              </a:rPr>
              <a:t>REFORMA DEL ART. 62 DE LA LEY DE SOCIEDADES</a:t>
            </a:r>
          </a:p>
          <a:p>
            <a:pPr marL="109537" indent="0" algn="ctr">
              <a:buNone/>
            </a:pPr>
            <a:r>
              <a:rPr lang="es-AR" b="1" dirty="0"/>
              <a:t>Los estados contables correspondientes a ejercicios completos o períodos intermedios dentro de un mismo ejercicio, deberán confeccionarse en moneda </a:t>
            </a:r>
            <a:r>
              <a:rPr lang="es-AR" b="1" dirty="0" smtClean="0"/>
              <a:t>constante</a:t>
            </a:r>
          </a:p>
          <a:p>
            <a:pPr marL="109537" indent="0" algn="ctr">
              <a:buNone/>
            </a:pPr>
            <a:r>
              <a:rPr lang="es-AR" b="1" dirty="0" smtClean="0">
                <a:solidFill>
                  <a:srgbClr val="FF0000"/>
                </a:solidFill>
              </a:rPr>
              <a:t>FINALMENTE PRIVA LA LOGICA</a:t>
            </a:r>
          </a:p>
        </p:txBody>
      </p:sp>
    </p:spTree>
    <p:extLst>
      <p:ext uri="{BB962C8B-B14F-4D97-AF65-F5344CB8AC3E}">
        <p14:creationId xmlns:p14="http://schemas.microsoft.com/office/powerpoint/2010/main" val="1787388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476672"/>
            <a:ext cx="8229600" cy="5904656"/>
          </a:xfrm>
        </p:spPr>
        <p:txBody>
          <a:bodyPr/>
          <a:lstStyle/>
          <a:p>
            <a:pPr marL="109537" indent="0" algn="ctr">
              <a:buNone/>
            </a:pPr>
            <a:r>
              <a:rPr lang="es-AR" b="1" dirty="0">
                <a:solidFill>
                  <a:schemeClr val="accent3">
                    <a:lumMod val="50000"/>
                  </a:schemeClr>
                </a:solidFill>
              </a:rPr>
              <a:t>DECADA DEL 90: </a:t>
            </a:r>
            <a:endParaRPr lang="es-AR" b="1" dirty="0" smtClean="0">
              <a:solidFill>
                <a:schemeClr val="accent3">
                  <a:lumMod val="50000"/>
                </a:schemeClr>
              </a:solidFill>
            </a:endParaRPr>
          </a:p>
          <a:p>
            <a:pPr marL="109537" indent="0" algn="ctr">
              <a:buNone/>
            </a:pPr>
            <a:r>
              <a:rPr lang="es-AR" b="1" dirty="0" smtClean="0"/>
              <a:t>Ley </a:t>
            </a:r>
            <a:r>
              <a:rPr lang="es-AR" b="1" dirty="0"/>
              <a:t>de Convertibilidad  n* 23.928 y el bendito artículo </a:t>
            </a:r>
            <a:r>
              <a:rPr lang="es-AR" b="1" dirty="0" smtClean="0"/>
              <a:t>10</a:t>
            </a:r>
          </a:p>
          <a:p>
            <a:pPr marL="109537" indent="0" algn="ctr">
              <a:buNone/>
            </a:pPr>
            <a:r>
              <a:rPr lang="es-AR" b="1" dirty="0" smtClean="0"/>
              <a:t>(Se eliminan las actualizaciones)</a:t>
            </a:r>
          </a:p>
          <a:p>
            <a:pPr marL="109537" indent="0" algn="ctr">
              <a:buNone/>
            </a:pPr>
            <a:r>
              <a:rPr lang="es-AR" b="1" dirty="0" smtClean="0">
                <a:solidFill>
                  <a:schemeClr val="accent3">
                    <a:lumMod val="50000"/>
                  </a:schemeClr>
                </a:solidFill>
              </a:rPr>
              <a:t>MEDIADOS DE LA DECADA</a:t>
            </a:r>
          </a:p>
          <a:p>
            <a:pPr marL="109537" indent="0" algn="ctr">
              <a:buNone/>
            </a:pPr>
            <a:r>
              <a:rPr lang="es-AR" b="1" dirty="0" smtClean="0"/>
              <a:t>Decreto 316/95</a:t>
            </a:r>
          </a:p>
          <a:p>
            <a:pPr marL="109537" indent="0" algn="ctr">
              <a:buNone/>
            </a:pPr>
            <a:r>
              <a:rPr lang="es-AR" b="1" dirty="0" smtClean="0"/>
              <a:t>No se ajusta más</a:t>
            </a:r>
          </a:p>
          <a:p>
            <a:pPr marL="109537" indent="0" algn="ctr">
              <a:buNone/>
            </a:pPr>
            <a:r>
              <a:rPr lang="es-AR" b="1" dirty="0" smtClean="0">
                <a:solidFill>
                  <a:schemeClr val="accent3">
                    <a:lumMod val="50000"/>
                  </a:schemeClr>
                </a:solidFill>
              </a:rPr>
              <a:t>DECADA DEL 2000</a:t>
            </a:r>
          </a:p>
          <a:p>
            <a:pPr marL="109537" indent="0" algn="ctr">
              <a:buNone/>
            </a:pPr>
            <a:r>
              <a:rPr lang="es-AR" b="1" dirty="0" smtClean="0"/>
              <a:t>1* de Julio 2001 vuelve el ajuste momentáneamente</a:t>
            </a:r>
          </a:p>
          <a:p>
            <a:pPr marL="109537" indent="0" algn="ctr">
              <a:buNone/>
            </a:pPr>
            <a:r>
              <a:rPr lang="es-AR" b="1" dirty="0" smtClean="0"/>
              <a:t>Pero el Decreto 664/03 lo elimina nuevamente</a:t>
            </a:r>
          </a:p>
          <a:p>
            <a:pPr marL="109537" indent="0" algn="ctr">
              <a:buNone/>
            </a:pPr>
            <a:r>
              <a:rPr lang="es-AR" b="1" dirty="0" smtClean="0">
                <a:solidFill>
                  <a:schemeClr val="accent3">
                    <a:lumMod val="50000"/>
                  </a:schemeClr>
                </a:solidFill>
              </a:rPr>
              <a:t>EN LA ACTUALIDAD R.T. 39 (10-2013) y sus cambios</a:t>
            </a:r>
            <a:endParaRPr lang="es-AR" b="1" dirty="0">
              <a:solidFill>
                <a:schemeClr val="accent3">
                  <a:lumMod val="50000"/>
                </a:schemeClr>
              </a:solidFill>
            </a:endParaRPr>
          </a:p>
          <a:p>
            <a:pPr marL="109537" indent="0" algn="ctr">
              <a:buNone/>
            </a:pPr>
            <a:r>
              <a:rPr lang="es-AR" b="1" dirty="0" smtClean="0"/>
              <a:t>Lo más destacado: La pauta cuantitativa 100% de inflación en tres años consecutivos</a:t>
            </a:r>
            <a:endParaRPr lang="es-AR" b="1" dirty="0"/>
          </a:p>
        </p:txBody>
      </p:sp>
    </p:spTree>
    <p:extLst>
      <p:ext uri="{BB962C8B-B14F-4D97-AF65-F5344CB8AC3E}">
        <p14:creationId xmlns:p14="http://schemas.microsoft.com/office/powerpoint/2010/main" val="322584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620688"/>
            <a:ext cx="8229600" cy="5688632"/>
          </a:xfrm>
        </p:spPr>
        <p:txBody>
          <a:bodyPr/>
          <a:lstStyle/>
          <a:p>
            <a:pPr marL="109537" indent="0" algn="ctr">
              <a:buNone/>
            </a:pPr>
            <a:r>
              <a:rPr lang="es-AR" b="1" dirty="0" smtClean="0"/>
              <a:t>LA CITADA NORMA NACE CON DOS TIPOS DE PAUTAS:</a:t>
            </a:r>
          </a:p>
          <a:p>
            <a:pPr algn="ctr"/>
            <a:r>
              <a:rPr lang="es-AR" b="1" dirty="0" smtClean="0"/>
              <a:t>CUALITATIVAS</a:t>
            </a:r>
          </a:p>
          <a:p>
            <a:pPr algn="ctr"/>
            <a:r>
              <a:rPr lang="es-AR" b="1" dirty="0" smtClean="0"/>
              <a:t>CUANTITATIVAS</a:t>
            </a:r>
          </a:p>
          <a:p>
            <a:pPr marL="109537" indent="0" algn="ctr">
              <a:buNone/>
            </a:pPr>
            <a:endParaRPr lang="es-AR" b="1" dirty="0" smtClean="0"/>
          </a:p>
          <a:p>
            <a:pPr marL="109537" indent="0" algn="ctr">
              <a:buNone/>
            </a:pPr>
            <a:r>
              <a:rPr lang="es-AR" b="1" dirty="0" smtClean="0"/>
              <a:t>DESPUES SOLO SE CONSERVARON LAS CUANTITAVAS O </a:t>
            </a:r>
          </a:p>
          <a:p>
            <a:pPr marL="109537" indent="0" algn="ctr">
              <a:buNone/>
            </a:pPr>
            <a:r>
              <a:rPr lang="es-AR" b="1" dirty="0" smtClean="0"/>
              <a:t>SEA EL TEMA DEL 100%  DE INFLACION ACUMULADA EN TRES AÑOS (HIPERINFLACION)</a:t>
            </a:r>
          </a:p>
          <a:p>
            <a:pPr marL="109537" indent="0" algn="ctr">
              <a:buNone/>
            </a:pPr>
            <a:endParaRPr lang="es-AR" b="1" dirty="0" smtClean="0"/>
          </a:p>
          <a:p>
            <a:pPr marL="109537" indent="0" algn="ctr">
              <a:buNone/>
            </a:pPr>
            <a:r>
              <a:rPr lang="es-AR" b="1" dirty="0" smtClean="0"/>
              <a:t>PERO SIGUE CHOCANDO CON EL DECRETO 664/03</a:t>
            </a:r>
          </a:p>
          <a:p>
            <a:pPr marL="109537" indent="0" algn="ctr">
              <a:buNone/>
            </a:pPr>
            <a:endParaRPr lang="es-AR" b="1" dirty="0"/>
          </a:p>
          <a:p>
            <a:pPr marL="109537" indent="0" algn="ctr">
              <a:buNone/>
            </a:pPr>
            <a:r>
              <a:rPr lang="es-AR" b="1" dirty="0" smtClean="0"/>
              <a:t>MIENTRAS TANTO QUE ESTAMOS PRESENTANDO ??</a:t>
            </a:r>
            <a:endParaRPr lang="es-AR" b="1" dirty="0"/>
          </a:p>
        </p:txBody>
      </p:sp>
    </p:spTree>
    <p:extLst>
      <p:ext uri="{BB962C8B-B14F-4D97-AF65-F5344CB8AC3E}">
        <p14:creationId xmlns:p14="http://schemas.microsoft.com/office/powerpoint/2010/main" val="149914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260648"/>
            <a:ext cx="8229600" cy="5976664"/>
          </a:xfrm>
        </p:spPr>
        <p:txBody>
          <a:bodyPr/>
          <a:lstStyle/>
          <a:p>
            <a:pPr marL="109537" indent="0" algn="ctr">
              <a:buNone/>
            </a:pPr>
            <a:r>
              <a:rPr lang="es-ES" sz="2800" b="1" dirty="0">
                <a:solidFill>
                  <a:srgbClr val="FF0000"/>
                </a:solidFill>
                <a:latin typeface="Arial" panose="020B0604020202020204" pitchFamily="34" charset="0"/>
                <a:cs typeface="Arial" panose="020B0604020202020204" pitchFamily="34" charset="0"/>
              </a:rPr>
              <a:t>NOTAS A LOS ESTADOS CONTABLES HOY:</a:t>
            </a:r>
          </a:p>
          <a:p>
            <a:pPr marL="109537" indent="0" algn="just">
              <a:buNone/>
            </a:pPr>
            <a:r>
              <a:rPr lang="es-ES_tradnl" sz="2400" i="1" dirty="0">
                <a:latin typeface="Arial" panose="020B0604020202020204" pitchFamily="34" charset="0"/>
                <a:cs typeface="Arial" panose="020B0604020202020204" pitchFamily="34" charset="0"/>
              </a:rPr>
              <a:t>Los estados contables han sido preparados en moneda constante, reconociendo en forma integral los efectos de la inflación hasta el </a:t>
            </a:r>
            <a:r>
              <a:rPr lang="es-ES_tradnl" sz="2400" b="1" i="1" dirty="0">
                <a:solidFill>
                  <a:srgbClr val="FF0000"/>
                </a:solidFill>
                <a:latin typeface="Arial" panose="020B0604020202020204" pitchFamily="34" charset="0"/>
                <a:cs typeface="Arial" panose="020B0604020202020204" pitchFamily="34" charset="0"/>
              </a:rPr>
              <a:t>31 de agosto de 1995. </a:t>
            </a:r>
            <a:r>
              <a:rPr lang="es-ES_tradnl" sz="2400" i="1" dirty="0">
                <a:latin typeface="Arial" panose="020B0604020202020204" pitchFamily="34" charset="0"/>
                <a:cs typeface="Arial" panose="020B0604020202020204" pitchFamily="34" charset="0"/>
              </a:rPr>
              <a:t>A partir de esa fecha y de acuerdo con normas contables profesionales y con requerimientos de los organismos de contralor, se ha discontinuado la reexpresión de los estados contables hasta el </a:t>
            </a:r>
            <a:r>
              <a:rPr lang="es-ES_tradnl" sz="2400" b="1" i="1" dirty="0">
                <a:solidFill>
                  <a:srgbClr val="FF0000"/>
                </a:solidFill>
                <a:latin typeface="Arial" panose="020B0604020202020204" pitchFamily="34" charset="0"/>
                <a:cs typeface="Arial" panose="020B0604020202020204" pitchFamily="34" charset="0"/>
              </a:rPr>
              <a:t>30 de junio de 2001. </a:t>
            </a:r>
            <a:r>
              <a:rPr lang="es-ES_tradnl" sz="2400" i="1" dirty="0">
                <a:latin typeface="Arial" panose="020B0604020202020204" pitchFamily="34" charset="0"/>
                <a:cs typeface="Arial" panose="020B0604020202020204" pitchFamily="34" charset="0"/>
              </a:rPr>
              <a:t>Desde el </a:t>
            </a:r>
            <a:r>
              <a:rPr lang="es-ES_tradnl" sz="2400" b="1" i="1" dirty="0">
                <a:solidFill>
                  <a:srgbClr val="FF0000"/>
                </a:solidFill>
                <a:latin typeface="Arial" panose="020B0604020202020204" pitchFamily="34" charset="0"/>
                <a:cs typeface="Arial" panose="020B0604020202020204" pitchFamily="34" charset="0"/>
              </a:rPr>
              <a:t>1° de julio de 2001 </a:t>
            </a:r>
            <a:r>
              <a:rPr lang="es-ES_tradnl" sz="2400" i="1" dirty="0">
                <a:latin typeface="Arial" panose="020B0604020202020204" pitchFamily="34" charset="0"/>
                <a:cs typeface="Arial" panose="020B0604020202020204" pitchFamily="34" charset="0"/>
              </a:rPr>
              <a:t>y de acuerdo con lo establecido por las normas contables profesionales se ha reiniciado el reconocimiento de los efectos de la inflación, considerando que las mediciones contables reexpresadas por el cambio en el poder adquisitivo de la moneda hasta el 31 de agosto de 1995, como las que tengan fecha de origen entre dicha fecha y el 30 de junio de 2001, se encuentran expresadas en moneda de esta última fecha.</a:t>
            </a:r>
            <a:endParaRPr lang="es-AR" sz="2400" dirty="0">
              <a:latin typeface="Arial" panose="020B0604020202020204" pitchFamily="34" charset="0"/>
              <a:cs typeface="Arial" panose="020B0604020202020204" pitchFamily="34" charset="0"/>
            </a:endParaRPr>
          </a:p>
          <a:p>
            <a:pPr marL="109537" indent="0">
              <a:buNone/>
            </a:pPr>
            <a:endParaRPr lang="es-A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555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764704"/>
            <a:ext cx="8229600" cy="5242396"/>
          </a:xfrm>
        </p:spPr>
        <p:txBody>
          <a:bodyPr/>
          <a:lstStyle/>
          <a:p>
            <a:pPr marL="109537" indent="0">
              <a:buNone/>
            </a:pPr>
            <a:r>
              <a:rPr lang="es-AR" sz="2400" i="1" dirty="0">
                <a:latin typeface="Arial" panose="020B0604020202020204" pitchFamily="34" charset="0"/>
                <a:cs typeface="Arial" panose="020B0604020202020204" pitchFamily="34" charset="0"/>
              </a:rPr>
              <a:t>De acuerdo con lo dispuesto por el Decreto del Poder Ejecutivo Nacional N° 664/03 y la Resolución N° 4/2003 de la I.G.J., </a:t>
            </a:r>
            <a:r>
              <a:rPr lang="es-AR" sz="2400" b="1" i="1" dirty="0">
                <a:solidFill>
                  <a:srgbClr val="FF0000"/>
                </a:solidFill>
                <a:latin typeface="Arial" panose="020B0604020202020204" pitchFamily="34" charset="0"/>
                <a:cs typeface="Arial" panose="020B0604020202020204" pitchFamily="34" charset="0"/>
              </a:rPr>
              <a:t>se suspende desde el 1° de Marzo del 2003</a:t>
            </a:r>
            <a:r>
              <a:rPr lang="es-AR" sz="2400" i="1" dirty="0">
                <a:latin typeface="Arial" panose="020B0604020202020204" pitchFamily="34" charset="0"/>
                <a:cs typeface="Arial" panose="020B0604020202020204" pitchFamily="34" charset="0"/>
              </a:rPr>
              <a:t> la preparación de los Estados Contables en Moneda Homogénea, definiéndose en las referidas normas que el último índice aplicable será el correspondiente al mes de </a:t>
            </a:r>
            <a:r>
              <a:rPr lang="es-AR" sz="2400" b="1" i="1" dirty="0">
                <a:solidFill>
                  <a:srgbClr val="FF0000"/>
                </a:solidFill>
                <a:latin typeface="Arial" panose="020B0604020202020204" pitchFamily="34" charset="0"/>
                <a:cs typeface="Arial" panose="020B0604020202020204" pitchFamily="34" charset="0"/>
              </a:rPr>
              <a:t>Febrero del 2003</a:t>
            </a:r>
            <a:r>
              <a:rPr lang="es-AR" sz="2400" i="1" dirty="0">
                <a:latin typeface="Arial" panose="020B0604020202020204" pitchFamily="34" charset="0"/>
                <a:cs typeface="Arial" panose="020B0604020202020204" pitchFamily="34" charset="0"/>
              </a:rPr>
              <a:t>. Por su parte y desde el punto de vista de las Normas Contables Profesionales, la expresión de Estados Contables en Moneda Homogénea siguió vigente hasta el </a:t>
            </a:r>
            <a:r>
              <a:rPr lang="es-AR" sz="2400" b="1" i="1" dirty="0">
                <a:solidFill>
                  <a:srgbClr val="FF0000"/>
                </a:solidFill>
                <a:latin typeface="Arial" panose="020B0604020202020204" pitchFamily="34" charset="0"/>
                <a:cs typeface="Arial" panose="020B0604020202020204" pitchFamily="34" charset="0"/>
              </a:rPr>
              <a:t>30 de septiembre del 2003 </a:t>
            </a:r>
            <a:r>
              <a:rPr lang="es-AR" sz="2400" i="1" dirty="0">
                <a:latin typeface="Arial" panose="020B0604020202020204" pitchFamily="34" charset="0"/>
                <a:cs typeface="Arial" panose="020B0604020202020204" pitchFamily="34" charset="0"/>
              </a:rPr>
              <a:t>según lo dispuesto por la Resolución MD N° 41/2003 del Consejo Profesional de la Ciudad Autónoma de Buenos Aires.</a:t>
            </a:r>
            <a:endParaRPr lang="es-A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8889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476672"/>
            <a:ext cx="8229600" cy="4525962"/>
          </a:xfrm>
        </p:spPr>
        <p:txBody>
          <a:bodyPr/>
          <a:lstStyle/>
          <a:p>
            <a:pPr marL="109537" indent="0" algn="ctr">
              <a:buNone/>
            </a:pPr>
            <a:r>
              <a:rPr lang="es-AR" b="1" dirty="0" smtClean="0"/>
              <a:t>RESUMIENDO</a:t>
            </a:r>
          </a:p>
          <a:p>
            <a:pPr marL="109537" indent="0" algn="ctr">
              <a:buNone/>
            </a:pPr>
            <a:endParaRPr lang="es-AR" b="1" dirty="0"/>
          </a:p>
          <a:p>
            <a:pPr marL="109537" indent="0" algn="ctr">
              <a:buNone/>
            </a:pPr>
            <a:r>
              <a:rPr lang="es-AR" b="1" dirty="0" smtClean="0">
                <a:solidFill>
                  <a:schemeClr val="accent3">
                    <a:lumMod val="50000"/>
                  </a:schemeClr>
                </a:solidFill>
              </a:rPr>
              <a:t>SE AJUSTA DE 1984 HASTA 31/08/1995</a:t>
            </a:r>
          </a:p>
          <a:p>
            <a:pPr marL="109537" indent="0" algn="ctr">
              <a:buNone/>
            </a:pPr>
            <a:r>
              <a:rPr lang="es-AR" b="1" dirty="0" smtClean="0"/>
              <a:t>EN EL AÑO 1996 EN EL CONGRESO DE PROFESIONALES EN C.E. DE TUCUMAN SE ACUERDA LA PAUTA DEL 8% ANUAL PARA CONSIDERARLO SIGNIFICATIVO</a:t>
            </a:r>
          </a:p>
          <a:p>
            <a:pPr marL="109537" indent="0" algn="ctr">
              <a:buNone/>
            </a:pPr>
            <a:r>
              <a:rPr lang="es-AR" b="1" dirty="0" smtClean="0">
                <a:solidFill>
                  <a:schemeClr val="accent3">
                    <a:lumMod val="50000"/>
                  </a:schemeClr>
                </a:solidFill>
              </a:rPr>
              <a:t>SE AJUSTA DESDE EL 1/07/2001 HASTA 30/09/2003</a:t>
            </a:r>
          </a:p>
          <a:p>
            <a:pPr marL="109537" indent="0" algn="ctr">
              <a:buNone/>
            </a:pPr>
            <a:r>
              <a:rPr lang="es-AR" b="1" dirty="0" smtClean="0"/>
              <a:t>LA PAUTA PASA AL 100% EN 2013</a:t>
            </a:r>
            <a:endParaRPr lang="es-AR" b="1" dirty="0"/>
          </a:p>
        </p:txBody>
      </p:sp>
    </p:spTree>
    <p:extLst>
      <p:ext uri="{BB962C8B-B14F-4D97-AF65-F5344CB8AC3E}">
        <p14:creationId xmlns:p14="http://schemas.microsoft.com/office/powerpoint/2010/main" val="2243578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332656"/>
            <a:ext cx="8229600" cy="5674444"/>
          </a:xfrm>
        </p:spPr>
        <p:txBody>
          <a:bodyPr/>
          <a:lstStyle/>
          <a:p>
            <a:pPr marL="109537" indent="0" algn="ctr">
              <a:buNone/>
            </a:pPr>
            <a:r>
              <a:rPr lang="es-AR" sz="2800" b="1" dirty="0" smtClean="0"/>
              <a:t>CONTEXTO INFLACIONARIO                                   </a:t>
            </a:r>
            <a:r>
              <a:rPr lang="es-AR" sz="2800" dirty="0" smtClean="0"/>
              <a:t>Genera aún mayor incertidumbre y divide a la Profesión frente al regreso del Ajuste por Inflación</a:t>
            </a:r>
            <a:r>
              <a:rPr lang="es-AR" sz="2800" b="1" dirty="0" smtClean="0"/>
              <a:t>:</a:t>
            </a:r>
          </a:p>
          <a:p>
            <a:pPr lvl="0" algn="ctr">
              <a:buFont typeface="Wingdings" panose="05000000000000000000" pitchFamily="2" charset="2"/>
              <a:buChar char="Ø"/>
            </a:pPr>
            <a:r>
              <a:rPr lang="es-AR" sz="2800" i="1" dirty="0"/>
              <a:t>Quienes sostienen que el Ajuste por Inflación es </a:t>
            </a:r>
            <a:r>
              <a:rPr lang="es-AR" sz="2800" i="1" dirty="0" smtClean="0"/>
              <a:t>necesario y </a:t>
            </a:r>
            <a:r>
              <a:rPr lang="es-AR" sz="2800" i="1" dirty="0"/>
              <a:t>que debe </a:t>
            </a:r>
            <a:r>
              <a:rPr lang="es-AR" sz="2800" i="1" dirty="0" smtClean="0"/>
              <a:t>aplicarse.</a:t>
            </a:r>
            <a:r>
              <a:rPr lang="es-AR" sz="2800" i="1" dirty="0"/>
              <a:t> </a:t>
            </a:r>
            <a:endParaRPr lang="es-AR" sz="2800" dirty="0"/>
          </a:p>
          <a:p>
            <a:pPr lvl="0" algn="ctr">
              <a:buFont typeface="Wingdings" panose="05000000000000000000" pitchFamily="2" charset="2"/>
              <a:buChar char="Ø"/>
            </a:pPr>
            <a:r>
              <a:rPr lang="es-AR" sz="2800" i="1" dirty="0"/>
              <a:t>Quienes sostienen que podría aplicarse, pero no saben que hacer con la parte “retroactiva”.</a:t>
            </a:r>
            <a:endParaRPr lang="es-AR" sz="2800" dirty="0"/>
          </a:p>
          <a:p>
            <a:pPr lvl="0" algn="ctr">
              <a:buFont typeface="Wingdings" panose="05000000000000000000" pitchFamily="2" charset="2"/>
              <a:buChar char="Ø"/>
            </a:pPr>
            <a:r>
              <a:rPr lang="es-AR" sz="2800" i="1" dirty="0" smtClean="0"/>
              <a:t>Quienes </a:t>
            </a:r>
            <a:r>
              <a:rPr lang="es-AR" sz="2800" i="1" dirty="0"/>
              <a:t>sostienen que podría aplicarse, aunque sea en forma parcial, como una suerte de “Sinceramiento Contable</a:t>
            </a:r>
            <a:r>
              <a:rPr lang="es-AR" sz="2800" i="1" dirty="0" smtClean="0"/>
              <a:t>”. Antes llamados “</a:t>
            </a:r>
            <a:r>
              <a:rPr lang="es-AR" sz="2800" i="1" dirty="0"/>
              <a:t>Ajustes Parciales o Parches”.</a:t>
            </a:r>
            <a:endParaRPr lang="es-AR" sz="2800" dirty="0"/>
          </a:p>
          <a:p>
            <a:pPr algn="ctr">
              <a:buFont typeface="Wingdings" panose="05000000000000000000" pitchFamily="2" charset="2"/>
              <a:buChar char="Ø"/>
            </a:pPr>
            <a:endParaRPr lang="es-AR" sz="3200" b="1" dirty="0" smtClean="0"/>
          </a:p>
        </p:txBody>
      </p:sp>
    </p:spTree>
    <p:extLst>
      <p:ext uri="{BB962C8B-B14F-4D97-AF65-F5344CB8AC3E}">
        <p14:creationId xmlns:p14="http://schemas.microsoft.com/office/powerpoint/2010/main" val="2681679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548680"/>
            <a:ext cx="8229600" cy="5458420"/>
          </a:xfrm>
        </p:spPr>
        <p:txBody>
          <a:bodyPr/>
          <a:lstStyle/>
          <a:p>
            <a:pPr marL="109537" indent="0" algn="ctr">
              <a:buNone/>
            </a:pPr>
            <a:r>
              <a:rPr lang="es-AR" b="1" dirty="0" smtClean="0"/>
              <a:t>EL OBJETIVO PRINCIPAL DE ESTE DESAYUNO ES EL DE REFLEXIONAR SOBRE LAS CONSECUENCIAS DE NO APLICAR EL AJUSTE X INFLACION EN EL MARCO DE LAS NORMAS CONTABLES LEGALES ACTUALES </a:t>
            </a:r>
          </a:p>
          <a:p>
            <a:pPr marL="109537" indent="0" algn="ctr">
              <a:buNone/>
            </a:pPr>
            <a:r>
              <a:rPr lang="es-AR" b="1" dirty="0" smtClean="0"/>
              <a:t>(LO PROHIBE EL DECRETO 664/03)</a:t>
            </a:r>
          </a:p>
          <a:p>
            <a:pPr marL="109537" indent="0" algn="ctr">
              <a:buNone/>
            </a:pPr>
            <a:endParaRPr lang="es-AR" b="1" dirty="0"/>
          </a:p>
          <a:p>
            <a:pPr marL="109537" indent="0" algn="ctr">
              <a:buNone/>
            </a:pPr>
            <a:r>
              <a:rPr lang="es-AR" b="1" dirty="0" smtClean="0"/>
              <a:t>HACER UN POCO DE HISTORIA SOBRE EL TEMA</a:t>
            </a:r>
          </a:p>
          <a:p>
            <a:pPr marL="109537" indent="0" algn="ctr">
              <a:buNone/>
            </a:pPr>
            <a:endParaRPr lang="es-AR" b="1" dirty="0"/>
          </a:p>
          <a:p>
            <a:pPr marL="109537" indent="0" algn="ctr">
              <a:buNone/>
            </a:pPr>
            <a:r>
              <a:rPr lang="es-AR" b="1" dirty="0" smtClean="0"/>
              <a:t>REPASAR LAS NORMAS CONTABLES PROFESIONALES EN VIGENCIA Y LA REALIDAD DE LAS EMPRESAS</a:t>
            </a:r>
          </a:p>
          <a:p>
            <a:pPr marL="109537" indent="0" algn="ctr">
              <a:buNone/>
            </a:pPr>
            <a:r>
              <a:rPr lang="es-AR" b="1" dirty="0" smtClean="0"/>
              <a:t>SOBRE TODO DE LAS PyMES</a:t>
            </a:r>
            <a:endParaRPr lang="es-AR" b="1" dirty="0"/>
          </a:p>
        </p:txBody>
      </p:sp>
    </p:spTree>
    <p:extLst>
      <p:ext uri="{BB962C8B-B14F-4D97-AF65-F5344CB8AC3E}">
        <p14:creationId xmlns:p14="http://schemas.microsoft.com/office/powerpoint/2010/main" val="3512152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476672"/>
            <a:ext cx="8229600" cy="5530428"/>
          </a:xfrm>
        </p:spPr>
        <p:txBody>
          <a:bodyPr/>
          <a:lstStyle/>
          <a:p>
            <a:pPr lvl="0" algn="ctr">
              <a:buFont typeface="Wingdings" panose="05000000000000000000" pitchFamily="2" charset="2"/>
              <a:buChar char="Ø"/>
            </a:pPr>
            <a:r>
              <a:rPr lang="es-AR" sz="2800" i="1" dirty="0"/>
              <a:t>Quienes sostienen que no puede aplicarse porque las Normas Legales no lo permiten.</a:t>
            </a:r>
            <a:endParaRPr lang="es-AR" sz="2800" dirty="0"/>
          </a:p>
          <a:p>
            <a:pPr lvl="0" algn="ctr">
              <a:buFont typeface="Wingdings" panose="05000000000000000000" pitchFamily="2" charset="2"/>
              <a:buChar char="Ø"/>
            </a:pPr>
            <a:r>
              <a:rPr lang="es-AR" sz="2800" i="1" dirty="0" smtClean="0"/>
              <a:t>Quienes </a:t>
            </a:r>
            <a:r>
              <a:rPr lang="es-AR" sz="2800" i="1" dirty="0"/>
              <a:t>sostienen que </a:t>
            </a:r>
            <a:r>
              <a:rPr lang="es-AR" sz="2800" i="1" dirty="0" smtClean="0"/>
              <a:t>en </a:t>
            </a:r>
            <a:r>
              <a:rPr lang="es-AR" sz="2800" i="1" dirty="0"/>
              <a:t>las PyMES, </a:t>
            </a:r>
            <a:r>
              <a:rPr lang="es-AR" sz="2800" i="1" dirty="0" smtClean="0"/>
              <a:t>podrían </a:t>
            </a:r>
            <a:r>
              <a:rPr lang="es-AR" sz="2800" i="1" dirty="0"/>
              <a:t>generar “quebrantos” </a:t>
            </a:r>
            <a:r>
              <a:rPr lang="es-AR" sz="2800" i="1" dirty="0" smtClean="0"/>
              <a:t>importantes.</a:t>
            </a:r>
            <a:endParaRPr lang="es-AR" sz="2800" dirty="0"/>
          </a:p>
          <a:p>
            <a:pPr lvl="0" algn="ctr">
              <a:buFont typeface="Wingdings" panose="05000000000000000000" pitchFamily="2" charset="2"/>
              <a:buChar char="Ø"/>
            </a:pPr>
            <a:r>
              <a:rPr lang="es-AR" sz="2800" i="1" dirty="0" smtClean="0"/>
              <a:t>Quienes </a:t>
            </a:r>
            <a:r>
              <a:rPr lang="es-AR" sz="2800" i="1" dirty="0"/>
              <a:t>sostienen que </a:t>
            </a:r>
            <a:r>
              <a:rPr lang="es-AR" sz="2800" i="1" dirty="0" smtClean="0"/>
              <a:t>generaría “ganancias </a:t>
            </a:r>
            <a:r>
              <a:rPr lang="es-AR" sz="2800" i="1" dirty="0"/>
              <a:t>contables” a quienes </a:t>
            </a:r>
            <a:r>
              <a:rPr lang="es-AR" sz="2800" i="1" dirty="0" smtClean="0"/>
              <a:t>se financiaron con sus </a:t>
            </a:r>
            <a:r>
              <a:rPr lang="es-AR" sz="2800" i="1" dirty="0"/>
              <a:t>proveedores </a:t>
            </a:r>
            <a:r>
              <a:rPr lang="es-AR" sz="2800" i="1" dirty="0" smtClean="0"/>
              <a:t>o el mismo </a:t>
            </a:r>
            <a:r>
              <a:rPr lang="es-AR" sz="2800" i="1" dirty="0"/>
              <a:t>Estado </a:t>
            </a:r>
            <a:r>
              <a:rPr lang="es-AR" sz="2800" i="1" dirty="0" smtClean="0"/>
              <a:t>Nacional, por retener indebidamente sus impuestos.</a:t>
            </a:r>
            <a:endParaRPr lang="es-AR" sz="2800" dirty="0"/>
          </a:p>
          <a:p>
            <a:pPr lvl="0" algn="ctr">
              <a:buFont typeface="Wingdings" panose="05000000000000000000" pitchFamily="2" charset="2"/>
              <a:buChar char="Ø"/>
            </a:pPr>
            <a:r>
              <a:rPr lang="es-AR" sz="2800" i="1" dirty="0" smtClean="0"/>
              <a:t>Quienes </a:t>
            </a:r>
            <a:r>
              <a:rPr lang="es-AR" sz="2800" i="1" dirty="0"/>
              <a:t>sostienen </a:t>
            </a:r>
            <a:r>
              <a:rPr lang="es-AR" sz="2800" i="1" dirty="0" smtClean="0"/>
              <a:t>que </a:t>
            </a:r>
            <a:r>
              <a:rPr lang="es-AR" sz="2800" i="1" dirty="0"/>
              <a:t>debe </a:t>
            </a:r>
            <a:r>
              <a:rPr lang="es-AR" sz="2800" i="1" dirty="0" smtClean="0"/>
              <a:t>decidirlo </a:t>
            </a:r>
            <a:r>
              <a:rPr lang="es-AR" sz="2800" i="1" dirty="0"/>
              <a:t>el </a:t>
            </a:r>
            <a:r>
              <a:rPr lang="es-AR" sz="2800" i="1" dirty="0" smtClean="0"/>
              <a:t>Poder Ejecutivo, </a:t>
            </a:r>
            <a:r>
              <a:rPr lang="es-AR" sz="2800" i="1" dirty="0"/>
              <a:t>ya que siempre se olvidó de la “realidad económica” de las </a:t>
            </a:r>
            <a:r>
              <a:rPr lang="es-AR" sz="2800" i="1" dirty="0" smtClean="0"/>
              <a:t>empresas.</a:t>
            </a:r>
            <a:endParaRPr lang="es-AR" sz="2800" dirty="0"/>
          </a:p>
        </p:txBody>
      </p:sp>
    </p:spTree>
    <p:extLst>
      <p:ext uri="{BB962C8B-B14F-4D97-AF65-F5344CB8AC3E}">
        <p14:creationId xmlns:p14="http://schemas.microsoft.com/office/powerpoint/2010/main" val="9660416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404664"/>
            <a:ext cx="8229600" cy="6038130"/>
          </a:xfrm>
        </p:spPr>
        <p:txBody>
          <a:bodyPr/>
          <a:lstStyle/>
          <a:p>
            <a:pPr marL="109537" indent="0" algn="ctr">
              <a:buNone/>
            </a:pPr>
            <a:r>
              <a:rPr lang="es-ES" b="1" dirty="0" smtClean="0"/>
              <a:t>RESOLUCION JUNTA DE GOBIERNO DE LA F.A.C.P.C.E. 517/16 (Paraná – Entre Ríos 14/10/2016) sin vigencia en C.A.B.A</a:t>
            </a:r>
          </a:p>
          <a:p>
            <a:pPr marL="109537" indent="0" algn="just">
              <a:buNone/>
            </a:pPr>
            <a:r>
              <a:rPr lang="es-ES" dirty="0" smtClean="0"/>
              <a:t>En consecuencia</a:t>
            </a:r>
            <a:r>
              <a:rPr lang="es-ES" b="1" dirty="0"/>
              <a:t>, </a:t>
            </a:r>
            <a:r>
              <a:rPr lang="es-ES" b="1" u="sng" dirty="0"/>
              <a:t>los estados contables correspondientes a períodos anuales e intermedios cerrados con fecha anterior al 31.03.2017 NO se reexpresarán en moneda homogénea</a:t>
            </a:r>
            <a:r>
              <a:rPr lang="es-ES" dirty="0"/>
              <a:t>. En nota a estos estados contables, el ente informará que por la existencia de esta resolución no se reexpresan los estados contables en moneda homogénea y que, a partir del siguiente período anual, podría ser necesario realizar la correspondiente reexpresión de los estados contables. Adicionalmente, el ente informará cuáles serán los principales impactos cualitativos que produciría la reexpresión delos estados contables.</a:t>
            </a:r>
            <a:endParaRPr lang="es-AR" dirty="0"/>
          </a:p>
        </p:txBody>
      </p:sp>
    </p:spTree>
    <p:extLst>
      <p:ext uri="{BB962C8B-B14F-4D97-AF65-F5344CB8AC3E}">
        <p14:creationId xmlns:p14="http://schemas.microsoft.com/office/powerpoint/2010/main" val="3817375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476672"/>
            <a:ext cx="8229600" cy="5472608"/>
          </a:xfrm>
        </p:spPr>
        <p:txBody>
          <a:bodyPr/>
          <a:lstStyle/>
          <a:p>
            <a:pPr marL="109537" indent="0" algn="ctr">
              <a:buNone/>
            </a:pPr>
            <a:r>
              <a:rPr lang="es-AR" b="1" dirty="0" smtClean="0"/>
              <a:t>VOLVIENDO AL MODELO CONTABLE PROPUESTO</a:t>
            </a:r>
          </a:p>
          <a:p>
            <a:pPr marL="109537" indent="0" algn="ctr">
              <a:buNone/>
            </a:pPr>
            <a:endParaRPr lang="es-AR" b="1" dirty="0" smtClean="0"/>
          </a:p>
          <a:p>
            <a:pPr marL="109537" indent="0" algn="ctr">
              <a:buNone/>
            </a:pPr>
            <a:r>
              <a:rPr lang="es-AR" b="1" dirty="0" smtClean="0"/>
              <a:t>LA UNIDAD DE MEDIDA</a:t>
            </a:r>
          </a:p>
          <a:p>
            <a:pPr marL="109537" indent="0" algn="ctr">
              <a:buNone/>
            </a:pPr>
            <a:endParaRPr lang="es-AR" b="1" dirty="0" smtClean="0"/>
          </a:p>
          <a:p>
            <a:pPr marL="109537" indent="0" algn="ctr">
              <a:buNone/>
            </a:pPr>
            <a:r>
              <a:rPr lang="es-AR" b="1" dirty="0" smtClean="0"/>
              <a:t>LA MONEDA HOMOGENEA</a:t>
            </a:r>
          </a:p>
          <a:p>
            <a:pPr marL="109537" indent="0" algn="ctr">
              <a:buNone/>
            </a:pPr>
            <a:r>
              <a:rPr lang="es-AR" b="1" dirty="0" smtClean="0"/>
              <a:t>Cuestiones Conceptuales</a:t>
            </a:r>
          </a:p>
          <a:p>
            <a:pPr marL="109537" indent="0" algn="ctr">
              <a:buNone/>
            </a:pPr>
            <a:r>
              <a:rPr lang="es-AR" b="1" dirty="0" smtClean="0"/>
              <a:t>Activos y Pasivos Monetarios (son valores nominales)</a:t>
            </a:r>
          </a:p>
          <a:p>
            <a:pPr marL="109537" indent="0" algn="ctr">
              <a:buNone/>
            </a:pPr>
            <a:r>
              <a:rPr lang="es-AR" b="1" dirty="0" smtClean="0"/>
              <a:t>Activos y Pasivos no Monetarios (tienen ajuste)</a:t>
            </a:r>
          </a:p>
          <a:p>
            <a:pPr marL="109537" indent="0" algn="ctr">
              <a:buNone/>
            </a:pPr>
            <a:r>
              <a:rPr lang="es-AR" b="1" dirty="0" smtClean="0"/>
              <a:t>(por su valor en sí mismo o por un </a:t>
            </a:r>
            <a:r>
              <a:rPr lang="es-AR" b="1" dirty="0"/>
              <a:t>í</a:t>
            </a:r>
            <a:r>
              <a:rPr lang="es-AR" b="1" dirty="0" smtClean="0"/>
              <a:t>ndice que refleje la pérdida del poder adquisitivo de la moneda)</a:t>
            </a:r>
            <a:endParaRPr lang="es-AR" b="1" dirty="0"/>
          </a:p>
        </p:txBody>
      </p:sp>
    </p:spTree>
    <p:extLst>
      <p:ext uri="{BB962C8B-B14F-4D97-AF65-F5344CB8AC3E}">
        <p14:creationId xmlns:p14="http://schemas.microsoft.com/office/powerpoint/2010/main" val="4035692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60648"/>
            <a:ext cx="8229600" cy="5746452"/>
          </a:xfrm>
        </p:spPr>
        <p:txBody>
          <a:bodyPr/>
          <a:lstStyle/>
          <a:p>
            <a:pPr marL="109537" indent="0" algn="ctr">
              <a:buNone/>
            </a:pPr>
            <a:r>
              <a:rPr lang="es-AR" b="1" dirty="0" smtClean="0"/>
              <a:t> </a:t>
            </a:r>
            <a:r>
              <a:rPr lang="es-AR" sz="2400" b="1" dirty="0" smtClean="0"/>
              <a:t>SECCION IV.B METODO </a:t>
            </a:r>
          </a:p>
          <a:p>
            <a:pPr marL="109537" indent="0" algn="ctr">
              <a:buNone/>
            </a:pPr>
            <a:r>
              <a:rPr lang="es-AR" sz="2400" b="1" dirty="0" smtClean="0"/>
              <a:t>IV.B.1 PROCESO SECUENCIAL</a:t>
            </a:r>
          </a:p>
          <a:p>
            <a:pPr marL="109537" indent="0" algn="ctr">
              <a:buNone/>
            </a:pPr>
            <a:r>
              <a:rPr lang="es-AR" sz="2400" b="1" dirty="0" smtClean="0"/>
              <a:t>IV.B.2 PASOS PARA LA REEXPRESION DE LAS PARTIDAS</a:t>
            </a:r>
          </a:p>
          <a:p>
            <a:pPr marL="109537" indent="0" algn="just">
              <a:buNone/>
            </a:pPr>
            <a:endParaRPr lang="es-AR" b="1" dirty="0" smtClean="0"/>
          </a:p>
          <a:p>
            <a:pPr marL="109537" indent="0" algn="ctr">
              <a:buNone/>
            </a:pPr>
            <a:endParaRPr lang="es-AR" b="1" dirty="0" smtClean="0"/>
          </a:p>
          <a:p>
            <a:pPr marL="109537" indent="0" algn="ctr">
              <a:buNone/>
            </a:pPr>
            <a:endParaRPr lang="es-AR" b="1" dirty="0"/>
          </a:p>
        </p:txBody>
      </p:sp>
      <p:graphicFrame>
        <p:nvGraphicFramePr>
          <p:cNvPr id="3" name="2 Tabla"/>
          <p:cNvGraphicFramePr>
            <a:graphicFrameLocks noGrp="1"/>
          </p:cNvGraphicFramePr>
          <p:nvPr>
            <p:extLst>
              <p:ext uri="{D42A27DB-BD31-4B8C-83A1-F6EECF244321}">
                <p14:modId xmlns:p14="http://schemas.microsoft.com/office/powerpoint/2010/main" val="2308793747"/>
              </p:ext>
            </p:extLst>
          </p:nvPr>
        </p:nvGraphicFramePr>
        <p:xfrm>
          <a:off x="1691680" y="1772816"/>
          <a:ext cx="6480720" cy="4514558"/>
        </p:xfrm>
        <a:graphic>
          <a:graphicData uri="http://schemas.openxmlformats.org/drawingml/2006/table">
            <a:tbl>
              <a:tblPr/>
              <a:tblGrid>
                <a:gridCol w="6480720"/>
              </a:tblGrid>
              <a:tr h="0">
                <a:tc>
                  <a:txBody>
                    <a:bodyPr/>
                    <a:lstStyle/>
                    <a:p>
                      <a:r>
                        <a:rPr lang="es-AR" sz="1200" b="1" dirty="0">
                          <a:latin typeface="Verdana"/>
                        </a:rPr>
                        <a:t>a)</a:t>
                      </a:r>
                      <a:r>
                        <a:rPr lang="es-AR" sz="1200" dirty="0">
                          <a:latin typeface="Verdana"/>
                        </a:rPr>
                        <a:t> Segregar los componentes financieros implícitos contenidos en los saldos de las cuentas patrimoniales o de resultados.</a:t>
                      </a:r>
                      <a:endParaRPr lang="es-AR" sz="1200" dirty="0"/>
                    </a:p>
                  </a:txBody>
                  <a:tcPr marL="0" marR="0" marT="0" marB="0" anchor="ctr">
                    <a:lnL>
                      <a:noFill/>
                    </a:lnL>
                    <a:lnR>
                      <a:noFill/>
                    </a:lnR>
                    <a:lnT>
                      <a:noFill/>
                    </a:lnT>
                    <a:lnB>
                      <a:noFill/>
                    </a:lnB>
                    <a:solidFill>
                      <a:srgbClr val="FFFFFF"/>
                    </a:solidFill>
                  </a:tcPr>
                </a:tc>
              </a:tr>
              <a:tr h="188582">
                <a:tc>
                  <a:txBody>
                    <a:bodyPr/>
                    <a:lstStyle/>
                    <a:p>
                      <a:endParaRPr lang="es-AR" sz="1200" dirty="0"/>
                    </a:p>
                  </a:txBody>
                  <a:tcPr marL="0" marR="0" marT="0" marB="0" anchor="ctr">
                    <a:lnL>
                      <a:noFill/>
                    </a:lnL>
                    <a:lnR>
                      <a:noFill/>
                    </a:lnR>
                    <a:lnT>
                      <a:noFill/>
                    </a:lnT>
                    <a:lnB>
                      <a:noFill/>
                    </a:lnB>
                    <a:solidFill>
                      <a:srgbClr val="FFFFFF"/>
                    </a:solidFill>
                  </a:tcPr>
                </a:tc>
              </a:tr>
              <a:tr h="377163">
                <a:tc>
                  <a:txBody>
                    <a:bodyPr/>
                    <a:lstStyle/>
                    <a:p>
                      <a:r>
                        <a:rPr lang="es-AR" sz="1200" b="1" dirty="0">
                          <a:latin typeface="Verdana"/>
                        </a:rPr>
                        <a:t>b)</a:t>
                      </a:r>
                      <a:r>
                        <a:rPr lang="es-AR" sz="1200" dirty="0">
                          <a:latin typeface="Verdana"/>
                        </a:rPr>
                        <a:t> Las partidas expresadas en moneda de cierre no deben reexpresarse.</a:t>
                      </a:r>
                      <a:endParaRPr lang="es-AR" sz="1200" dirty="0"/>
                    </a:p>
                  </a:txBody>
                  <a:tcPr marL="0" marR="0" marT="0" marB="0" anchor="ctr">
                    <a:lnL>
                      <a:noFill/>
                    </a:lnL>
                    <a:lnR>
                      <a:noFill/>
                    </a:lnR>
                    <a:lnT>
                      <a:noFill/>
                    </a:lnT>
                    <a:lnB>
                      <a:noFill/>
                    </a:lnB>
                    <a:solidFill>
                      <a:srgbClr val="FFFFFF"/>
                    </a:solidFill>
                  </a:tcPr>
                </a:tc>
              </a:tr>
              <a:tr h="188582">
                <a:tc>
                  <a:txBody>
                    <a:bodyPr/>
                    <a:lstStyle/>
                    <a:p>
                      <a:endParaRPr lang="es-AR" sz="1200" dirty="0"/>
                    </a:p>
                  </a:txBody>
                  <a:tcPr marL="0" marR="0" marT="0" marB="0" anchor="ctr">
                    <a:lnL>
                      <a:noFill/>
                    </a:lnL>
                    <a:lnR>
                      <a:noFill/>
                    </a:lnR>
                    <a:lnT>
                      <a:noFill/>
                    </a:lnT>
                    <a:lnB>
                      <a:noFill/>
                    </a:lnB>
                    <a:solidFill>
                      <a:srgbClr val="FFFFFF"/>
                    </a:solidFill>
                  </a:tcPr>
                </a:tc>
              </a:tr>
              <a:tr h="377163">
                <a:tc>
                  <a:txBody>
                    <a:bodyPr/>
                    <a:lstStyle/>
                    <a:p>
                      <a:r>
                        <a:rPr lang="es-AR" sz="1200" b="1" dirty="0">
                          <a:latin typeface="Verdana"/>
                        </a:rPr>
                        <a:t>c)</a:t>
                      </a:r>
                      <a:r>
                        <a:rPr lang="es-AR" sz="1200" dirty="0">
                          <a:latin typeface="Verdana"/>
                        </a:rPr>
                        <a:t> Las partidas expresadas en moneda de fecha anterior al cierre deberán reexpresarse en moneda de cierre del siguiente modo:</a:t>
                      </a:r>
                      <a:endParaRPr lang="es-AR" sz="1200" dirty="0"/>
                    </a:p>
                  </a:txBody>
                  <a:tcPr marL="0" marR="0" marT="0" marB="0" anchor="ctr">
                    <a:lnL>
                      <a:noFill/>
                    </a:lnL>
                    <a:lnR>
                      <a:noFill/>
                    </a:lnR>
                    <a:lnT>
                      <a:noFill/>
                    </a:lnT>
                    <a:lnB>
                      <a:noFill/>
                    </a:lnB>
                    <a:solidFill>
                      <a:srgbClr val="FFFFFF"/>
                    </a:solidFill>
                  </a:tcPr>
                </a:tc>
              </a:tr>
              <a:tr h="188582">
                <a:tc>
                  <a:txBody>
                    <a:bodyPr/>
                    <a:lstStyle/>
                    <a:p>
                      <a:endParaRPr lang="es-AR" sz="1200" dirty="0"/>
                    </a:p>
                  </a:txBody>
                  <a:tcPr marL="0" marR="0" marT="0" marB="0" anchor="ctr">
                    <a:lnL>
                      <a:noFill/>
                    </a:lnL>
                    <a:lnR>
                      <a:noFill/>
                    </a:lnR>
                    <a:lnT>
                      <a:noFill/>
                    </a:lnT>
                    <a:lnB>
                      <a:noFill/>
                    </a:lnB>
                  </a:tcPr>
                </a:tc>
              </a:tr>
              <a:tr h="377163">
                <a:tc>
                  <a:txBody>
                    <a:bodyPr/>
                    <a:lstStyle/>
                    <a:p>
                      <a:r>
                        <a:rPr lang="es-AR" sz="1200" b="1" dirty="0">
                          <a:latin typeface="Verdana"/>
                        </a:rPr>
                        <a:t>I. </a:t>
                      </a:r>
                      <a:r>
                        <a:rPr lang="es-AR" sz="1200" dirty="0">
                          <a:latin typeface="Verdana"/>
                        </a:rPr>
                        <a:t>Eliminación de los ajustes parciales contabilizados para reflejar el efecto de la inflación, a fin de evitar su duplicación.</a:t>
                      </a:r>
                      <a:endParaRPr lang="es-AR" sz="1200" dirty="0"/>
                    </a:p>
                  </a:txBody>
                  <a:tcPr marL="0" marR="0" marT="0" marB="0" anchor="ctr">
                    <a:lnL>
                      <a:noFill/>
                    </a:lnL>
                    <a:lnR>
                      <a:noFill/>
                    </a:lnR>
                    <a:lnT>
                      <a:noFill/>
                    </a:lnT>
                    <a:lnB>
                      <a:noFill/>
                    </a:lnB>
                  </a:tcPr>
                </a:tc>
              </a:tr>
              <a:tr h="188582">
                <a:tc>
                  <a:txBody>
                    <a:bodyPr/>
                    <a:lstStyle/>
                    <a:p>
                      <a:endParaRPr lang="es-AR" sz="1200" dirty="0"/>
                    </a:p>
                  </a:txBody>
                  <a:tcPr marL="0" marR="0" marT="0" marB="0" anchor="ctr">
                    <a:lnL>
                      <a:noFill/>
                    </a:lnL>
                    <a:lnR>
                      <a:noFill/>
                    </a:lnR>
                    <a:lnT>
                      <a:noFill/>
                    </a:lnT>
                    <a:lnB>
                      <a:noFill/>
                    </a:lnB>
                  </a:tcPr>
                </a:tc>
              </a:tr>
              <a:tr h="377163">
                <a:tc>
                  <a:txBody>
                    <a:bodyPr/>
                    <a:lstStyle/>
                    <a:p>
                      <a:r>
                        <a:rPr lang="es-AR" sz="1200" b="1" dirty="0">
                          <a:latin typeface="Verdana"/>
                        </a:rPr>
                        <a:t>II. </a:t>
                      </a:r>
                      <a:r>
                        <a:rPr lang="es-AR" sz="1200" dirty="0">
                          <a:latin typeface="Verdana"/>
                        </a:rPr>
                        <a:t>Determinación del momento o período de origen de las partidas (anticuación).</a:t>
                      </a:r>
                      <a:endParaRPr lang="es-AR" sz="1200" dirty="0"/>
                    </a:p>
                  </a:txBody>
                  <a:tcPr marL="0" marR="0" marT="0" marB="0" anchor="ctr">
                    <a:lnL>
                      <a:noFill/>
                    </a:lnL>
                    <a:lnR>
                      <a:noFill/>
                    </a:lnR>
                    <a:lnT>
                      <a:noFill/>
                    </a:lnT>
                    <a:lnB>
                      <a:noFill/>
                    </a:lnB>
                  </a:tcPr>
                </a:tc>
              </a:tr>
              <a:tr h="188582">
                <a:tc>
                  <a:txBody>
                    <a:bodyPr/>
                    <a:lstStyle/>
                    <a:p>
                      <a:endParaRPr lang="es-AR" sz="1200" dirty="0"/>
                    </a:p>
                  </a:txBody>
                  <a:tcPr marL="0" marR="0" marT="0" marB="0" anchor="ctr">
                    <a:lnL>
                      <a:noFill/>
                    </a:lnL>
                    <a:lnR>
                      <a:noFill/>
                    </a:lnR>
                    <a:lnT>
                      <a:noFill/>
                    </a:lnT>
                    <a:lnB>
                      <a:noFill/>
                    </a:lnB>
                  </a:tcPr>
                </a:tc>
              </a:tr>
              <a:tr h="188582">
                <a:tc>
                  <a:txBody>
                    <a:bodyPr/>
                    <a:lstStyle/>
                    <a:p>
                      <a:r>
                        <a:rPr lang="es-AR" sz="1200" b="1" dirty="0">
                          <a:latin typeface="Verdana"/>
                        </a:rPr>
                        <a:t>III. </a:t>
                      </a:r>
                      <a:r>
                        <a:rPr lang="es-AR" sz="1200" dirty="0">
                          <a:latin typeface="Verdana"/>
                        </a:rPr>
                        <a:t>Cálculo de los coeficientes de reexpresión aplicables.</a:t>
                      </a:r>
                      <a:endParaRPr lang="es-AR" sz="1200" dirty="0"/>
                    </a:p>
                  </a:txBody>
                  <a:tcPr marL="0" marR="0" marT="0" marB="0" anchor="ctr">
                    <a:lnL>
                      <a:noFill/>
                    </a:lnL>
                    <a:lnR>
                      <a:noFill/>
                    </a:lnR>
                    <a:lnT>
                      <a:noFill/>
                    </a:lnT>
                    <a:lnB>
                      <a:noFill/>
                    </a:lnB>
                  </a:tcPr>
                </a:tc>
              </a:tr>
              <a:tr h="188582">
                <a:tc>
                  <a:txBody>
                    <a:bodyPr/>
                    <a:lstStyle/>
                    <a:p>
                      <a:endParaRPr lang="es-AR" sz="1200" dirty="0"/>
                    </a:p>
                  </a:txBody>
                  <a:tcPr marL="0" marR="0" marT="0" marB="0" anchor="ctr">
                    <a:lnL>
                      <a:noFill/>
                    </a:lnL>
                    <a:lnR>
                      <a:noFill/>
                    </a:lnR>
                    <a:lnT>
                      <a:noFill/>
                    </a:lnT>
                    <a:lnB>
                      <a:noFill/>
                    </a:lnB>
                  </a:tcPr>
                </a:tc>
              </a:tr>
              <a:tr h="377163">
                <a:tc>
                  <a:txBody>
                    <a:bodyPr/>
                    <a:lstStyle/>
                    <a:p>
                      <a:r>
                        <a:rPr lang="es-AR" sz="1200" b="1" dirty="0">
                          <a:latin typeface="Verdana"/>
                        </a:rPr>
                        <a:t>IV. </a:t>
                      </a:r>
                      <a:r>
                        <a:rPr lang="es-AR" sz="1200" dirty="0">
                          <a:latin typeface="Verdana"/>
                        </a:rPr>
                        <a:t>Aplicación de los coeficientes de reexpresión a los importes de las partidas anticuadas, a efectos de reexpresarlas en moneda de cierre.</a:t>
                      </a:r>
                      <a:endParaRPr lang="es-AR" sz="1200" dirty="0"/>
                    </a:p>
                  </a:txBody>
                  <a:tcPr marL="0" marR="0" marT="0" marB="0" anchor="ctr">
                    <a:lnL>
                      <a:noFill/>
                    </a:lnL>
                    <a:lnR>
                      <a:noFill/>
                    </a:lnR>
                    <a:lnT>
                      <a:noFill/>
                    </a:lnT>
                    <a:lnB>
                      <a:noFill/>
                    </a:lnB>
                  </a:tcPr>
                </a:tc>
              </a:tr>
              <a:tr h="188582">
                <a:tc>
                  <a:txBody>
                    <a:bodyPr/>
                    <a:lstStyle/>
                    <a:p>
                      <a:pPr algn="r"/>
                      <a:endParaRPr lang="es-AR" sz="1200" dirty="0"/>
                    </a:p>
                  </a:txBody>
                  <a:tcPr marL="0" marR="0" marT="0" marB="0" anchor="ctr">
                    <a:lnL>
                      <a:noFill/>
                    </a:lnL>
                    <a:lnR>
                      <a:noFill/>
                    </a:lnR>
                    <a:lnT>
                      <a:noFill/>
                    </a:lnT>
                    <a:lnB>
                      <a:noFill/>
                    </a:lnB>
                  </a:tcPr>
                </a:tc>
              </a:tr>
              <a:tr h="754327">
                <a:tc>
                  <a:txBody>
                    <a:bodyPr/>
                    <a:lstStyle/>
                    <a:p>
                      <a:r>
                        <a:rPr lang="es-AR" sz="1200" b="1" dirty="0">
                          <a:latin typeface="Verdana"/>
                        </a:rPr>
                        <a:t>d)</a:t>
                      </a:r>
                      <a:r>
                        <a:rPr lang="es-AR" sz="1200" dirty="0">
                          <a:latin typeface="Verdana"/>
                        </a:rPr>
                        <a:t> En ningún caso los valores determinados para los diversos activos –por aplicación de las normas precedentes– podrá exceder a su valor recuperable, individualmente o en conjunto, según lo indiquen las normas contables.</a:t>
                      </a:r>
                      <a:endParaRPr lang="es-AR" sz="1200" dirty="0"/>
                    </a:p>
                  </a:txBody>
                  <a:tcPr marL="0" marR="0" marT="0"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648924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idx="4294967295"/>
          </p:nvPr>
        </p:nvSpPr>
        <p:spPr>
          <a:xfrm>
            <a:off x="428596" y="285728"/>
            <a:ext cx="8229600" cy="2500330"/>
          </a:xfrm>
        </p:spPr>
        <p:txBody>
          <a:bodyPr/>
          <a:lstStyle/>
          <a:p>
            <a:pPr algn="ctr" fontAlgn="auto">
              <a:spcAft>
                <a:spcPts val="0"/>
              </a:spcAft>
              <a:defRPr/>
            </a:pPr>
            <a:r>
              <a:rPr lang="es-ES" dirty="0" smtClean="0"/>
              <a:t/>
            </a:r>
            <a:br>
              <a:rPr lang="es-ES" dirty="0" smtClean="0"/>
            </a:br>
            <a:endParaRPr lang="es-ES" dirty="0"/>
          </a:p>
        </p:txBody>
      </p:sp>
      <p:sp>
        <p:nvSpPr>
          <p:cNvPr id="5" name="4 Marcador de contenido"/>
          <p:cNvSpPr>
            <a:spLocks noGrp="1"/>
          </p:cNvSpPr>
          <p:nvPr>
            <p:ph idx="1"/>
          </p:nvPr>
        </p:nvSpPr>
        <p:spPr>
          <a:xfrm>
            <a:off x="457200" y="428625"/>
            <a:ext cx="8229600" cy="5572125"/>
          </a:xfrm>
        </p:spPr>
        <p:txBody>
          <a:bodyPr>
            <a:normAutofit/>
          </a:bodyPr>
          <a:lstStyle/>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109537" indent="0" algn="ctr">
              <a:buNone/>
            </a:pPr>
            <a:r>
              <a:rPr lang="es-ES_tradnl" sz="3200" b="1" dirty="0" smtClean="0"/>
              <a:t>Nuestro Histórico “Modelo </a:t>
            </a:r>
            <a:r>
              <a:rPr lang="es-ES_tradnl" sz="3200" b="1" dirty="0"/>
              <a:t>Contable” </a:t>
            </a:r>
            <a:r>
              <a:rPr lang="es-ES_tradnl" sz="3200" b="1" dirty="0" smtClean="0"/>
              <a:t>(R.T. 16)</a:t>
            </a:r>
          </a:p>
          <a:p>
            <a:pPr marL="109537" indent="0" algn="ctr">
              <a:buNone/>
            </a:pPr>
            <a:r>
              <a:rPr lang="es-ES_tradnl" sz="3200" b="1" dirty="0" smtClean="0"/>
              <a:t>Marco Conceptual de las N.C.P. distintas a la R.T. 26 (N.I.I.F)</a:t>
            </a:r>
          </a:p>
          <a:p>
            <a:pPr marL="109537" indent="0" algn="ctr">
              <a:buNone/>
            </a:pPr>
            <a:endParaRPr lang="es-AR" sz="3200" b="1" dirty="0"/>
          </a:p>
          <a:p>
            <a:pPr lvl="0"/>
            <a:r>
              <a:rPr lang="es-ES_tradnl" sz="3200" b="1" dirty="0"/>
              <a:t>Unidad de Medida</a:t>
            </a:r>
            <a:r>
              <a:rPr lang="es-ES_tradnl" sz="3200" b="1" dirty="0" smtClean="0"/>
              <a:t>.</a:t>
            </a:r>
          </a:p>
          <a:p>
            <a:pPr lvl="0"/>
            <a:endParaRPr lang="es-AR" sz="3200" b="1" dirty="0"/>
          </a:p>
          <a:p>
            <a:pPr lvl="0"/>
            <a:r>
              <a:rPr lang="es-ES_tradnl" sz="3200" b="1" dirty="0"/>
              <a:t>Los criterios de medición contable.</a:t>
            </a:r>
            <a:endParaRPr lang="es-AR" sz="3200" b="1" dirty="0"/>
          </a:p>
          <a:p>
            <a:pPr lvl="0"/>
            <a:endParaRPr lang="es-ES_tradnl" sz="3200" b="1" dirty="0" smtClean="0"/>
          </a:p>
          <a:p>
            <a:pPr lvl="0"/>
            <a:r>
              <a:rPr lang="es-ES_tradnl" sz="3200" b="1" dirty="0" smtClean="0"/>
              <a:t>El </a:t>
            </a:r>
            <a:r>
              <a:rPr lang="es-ES_tradnl" sz="3200" b="1" dirty="0"/>
              <a:t>capital a mantener.</a:t>
            </a:r>
            <a:endParaRPr lang="es-AR" sz="3200" b="1" dirty="0"/>
          </a:p>
          <a:p>
            <a:pPr marL="365760" indent="-256032" algn="ctr" fontAlgn="auto">
              <a:spcAft>
                <a:spcPts val="0"/>
              </a:spcAft>
              <a:buFont typeface="Wingdings 3"/>
              <a:buNone/>
              <a:defRPr/>
            </a:pPr>
            <a:endParaRPr lang="es-ES" sz="2800" dirty="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365760" indent="-256032" algn="ctr" fontAlgn="auto">
              <a:spcAft>
                <a:spcPts val="0"/>
              </a:spcAft>
              <a:buFont typeface="Wingdings 3"/>
              <a:buNone/>
              <a:defRPr/>
            </a:pPr>
            <a:endParaRPr lang="es-ES" sz="2800" dirty="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365760" indent="-256032" algn="ctr" fontAlgn="auto">
              <a:spcAft>
                <a:spcPts val="0"/>
              </a:spcAft>
              <a:buFont typeface="Wingdings 3"/>
              <a:buNone/>
              <a:defRPr/>
            </a:pPr>
            <a:endParaRPr lang="es-ES" sz="2800" dirty="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365760" indent="-256032" algn="ctr" fontAlgn="auto">
              <a:spcAft>
                <a:spcPts val="0"/>
              </a:spcAft>
              <a:buFont typeface="Wingdings 3"/>
              <a:buNone/>
              <a:defRPr/>
            </a:pPr>
            <a:endParaRPr lang="es-ES" sz="2800" dirty="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365760" indent="-256032" algn="ctr" fontAlgn="auto">
              <a:spcAft>
                <a:spcPts val="0"/>
              </a:spcAft>
              <a:buFont typeface="Wingdings 3"/>
              <a:buNone/>
              <a:defRPr/>
            </a:pPr>
            <a:endParaRPr lang="es-ES" sz="2800" dirty="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365760" indent="-256032" algn="ctr" fontAlgn="auto">
              <a:spcAft>
                <a:spcPts val="0"/>
              </a:spcAft>
              <a:buFont typeface="Wingdings 3"/>
              <a:buNone/>
              <a:defRPr/>
            </a:pPr>
            <a:endParaRPr lang="es-ES" sz="2800" dirty="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365760" indent="-256032" algn="ctr" fontAlgn="auto">
              <a:spcAft>
                <a:spcPts val="0"/>
              </a:spcAft>
              <a:buFont typeface="Wingdings 3"/>
              <a:buNone/>
              <a:defRPr/>
            </a:pPr>
            <a:endParaRPr lang="es-ES" sz="2800" dirty="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a:p>
            <a:pPr marL="365760" indent="-256032" algn="ctr" fontAlgn="auto">
              <a:spcAft>
                <a:spcPts val="0"/>
              </a:spcAft>
              <a:buFont typeface="Wingdings 3"/>
              <a:buNone/>
              <a:defRPr/>
            </a:pPr>
            <a:endParaRPr lang="es-ES" sz="2800" dirty="0" smtClean="0">
              <a:latin typeface="Arial" pitchFamily="34" charset="0"/>
              <a:cs typeface="Arial" pitchFamily="34" charset="0"/>
            </a:endParaRPr>
          </a:p>
        </p:txBody>
      </p:sp>
    </p:spTree>
    <p:extLst>
      <p:ext uri="{BB962C8B-B14F-4D97-AF65-F5344CB8AC3E}">
        <p14:creationId xmlns:p14="http://schemas.microsoft.com/office/powerpoint/2010/main" val="1907326181"/>
      </p:ext>
    </p:extLst>
  </p:cSld>
  <p:clrMapOvr>
    <a:masterClrMapping/>
  </p:clrMapOvr>
  <p:transition advTm="1000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5 Marcador de contenido" descr="Pesos moneda nacional 1881 - 1969.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3203848" y="1215738"/>
            <a:ext cx="1773237" cy="2725737"/>
          </a:xfrm>
        </p:spPr>
      </p:pic>
      <p:sp>
        <p:nvSpPr>
          <p:cNvPr id="5" name="4 Marcador de número de diapositiva"/>
          <p:cNvSpPr>
            <a:spLocks noGrp="1"/>
          </p:cNvSpPr>
          <p:nvPr>
            <p:ph type="sldNum" sz="quarter" idx="12"/>
          </p:nvPr>
        </p:nvSpPr>
        <p:spPr/>
        <p:txBody>
          <a:bodyPr/>
          <a:lstStyle/>
          <a:p>
            <a:pPr>
              <a:defRPr/>
            </a:pPr>
            <a:fld id="{370A0BAC-E614-4EE3-AC2C-AE5703CFC212}" type="slidenum">
              <a:rPr lang="es-AR" smtClean="0"/>
              <a:pPr>
                <a:defRPr/>
              </a:pPr>
              <a:t>4</a:t>
            </a:fld>
            <a:endParaRPr lang="es-AR" dirty="0"/>
          </a:p>
        </p:txBody>
      </p:sp>
      <p:pic>
        <p:nvPicPr>
          <p:cNvPr id="9220" name="6 Imagen" descr="Pesos moneda nacional 1881 - 1969 2.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30817" y="3951000"/>
            <a:ext cx="17430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8 CuadroTexto"/>
          <p:cNvSpPr txBox="1">
            <a:spLocks noChangeArrowheads="1"/>
          </p:cNvSpPr>
          <p:nvPr/>
        </p:nvSpPr>
        <p:spPr bwMode="auto">
          <a:xfrm>
            <a:off x="1272048" y="457200"/>
            <a:ext cx="6419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Peso moneda nacional, 1881 - 1969</a:t>
            </a:r>
          </a:p>
        </p:txBody>
      </p:sp>
      <p:sp>
        <p:nvSpPr>
          <p:cNvPr id="9222" name="9 CuadroTexto"/>
          <p:cNvSpPr txBox="1">
            <a:spLocks noChangeArrowheads="1"/>
          </p:cNvSpPr>
          <p:nvPr/>
        </p:nvSpPr>
        <p:spPr bwMode="auto">
          <a:xfrm>
            <a:off x="5583238" y="827088"/>
            <a:ext cx="2301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Emisión 1942 - 1969</a:t>
            </a:r>
            <a:endParaRPr lang="es-AR" altLang="es-AR" sz="1800" dirty="0">
              <a:latin typeface="Arial" charset="0"/>
            </a:endParaRPr>
          </a:p>
        </p:txBody>
      </p:sp>
      <p:pic>
        <p:nvPicPr>
          <p:cNvPr id="9223" name="10 Imagen" descr="N_moneda_nacional_emision_1942 1969.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795963" y="1196975"/>
            <a:ext cx="1808162" cy="317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8 CuadroTexto"/>
          <p:cNvSpPr txBox="1">
            <a:spLocks noChangeArrowheads="1"/>
          </p:cNvSpPr>
          <p:nvPr/>
        </p:nvSpPr>
        <p:spPr bwMode="auto">
          <a:xfrm>
            <a:off x="2843213" y="827088"/>
            <a:ext cx="2376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Emisión 1899</a:t>
            </a:r>
            <a:endParaRPr lang="es-AR" altLang="es-AR" sz="1800" dirty="0">
              <a:latin typeface="Arial" charset="0"/>
            </a:endParaRPr>
          </a:p>
        </p:txBody>
      </p:sp>
      <p:sp>
        <p:nvSpPr>
          <p:cNvPr id="9225" name="9 CuadroTexto"/>
          <p:cNvSpPr txBox="1">
            <a:spLocks noChangeArrowheads="1"/>
          </p:cNvSpPr>
          <p:nvPr/>
        </p:nvSpPr>
        <p:spPr bwMode="auto">
          <a:xfrm>
            <a:off x="611188" y="836613"/>
            <a:ext cx="2376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Emisión 1884</a:t>
            </a:r>
            <a:endParaRPr lang="es-AR" altLang="es-AR" sz="1800" dirty="0">
              <a:latin typeface="Arial" charset="0"/>
            </a:endParaRPr>
          </a:p>
        </p:txBody>
      </p:sp>
      <p:pic>
        <p:nvPicPr>
          <p:cNvPr id="9226" name="10 Imagen" descr="N_1884 1.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31913" y="1235075"/>
            <a:ext cx="836612"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11 Imagen" descr="N_1884 2.jp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31913" y="3081338"/>
            <a:ext cx="830262"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12 Imagen" descr="N_moneda_nacional_emision_1942 1969 2.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795963" y="4400550"/>
            <a:ext cx="1800225"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6725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pPr>
              <a:defRPr/>
            </a:pPr>
            <a:fld id="{08B735A7-A3AB-4972-86E0-41524D33A732}" type="slidenum">
              <a:rPr lang="es-AR" smtClean="0"/>
              <a:pPr>
                <a:defRPr/>
              </a:pPr>
              <a:t>5</a:t>
            </a:fld>
            <a:endParaRPr lang="es-AR" dirty="0"/>
          </a:p>
        </p:txBody>
      </p:sp>
      <p:pic>
        <p:nvPicPr>
          <p:cNvPr id="10243" name="5 Imagen" descr="N_pesos_ley_18_18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268413"/>
            <a:ext cx="27797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6 Imagen" descr="N_pesos_ley_18_188-2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62525" y="1268413"/>
            <a:ext cx="2778125"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7 CuadroTexto"/>
          <p:cNvSpPr txBox="1">
            <a:spLocks noChangeArrowheads="1"/>
          </p:cNvSpPr>
          <p:nvPr/>
        </p:nvSpPr>
        <p:spPr bwMode="auto">
          <a:xfrm>
            <a:off x="3592513" y="476250"/>
            <a:ext cx="1981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Peso Ley 18.188</a:t>
            </a:r>
          </a:p>
          <a:p>
            <a:pPr algn="ctr" eaLnBrk="1" hangingPunct="1">
              <a:spcBef>
                <a:spcPct val="0"/>
              </a:spcBef>
              <a:buFontTx/>
              <a:buNone/>
            </a:pPr>
            <a:r>
              <a:rPr lang="es-ES_tradnl" altLang="es-AR" sz="1800" dirty="0">
                <a:latin typeface="Arial" charset="0"/>
              </a:rPr>
              <a:t>1970 - 1985</a:t>
            </a:r>
            <a:endParaRPr lang="es-AR" altLang="es-AR" sz="1800" dirty="0">
              <a:latin typeface="Arial" charset="0"/>
            </a:endParaRPr>
          </a:p>
        </p:txBody>
      </p:sp>
    </p:spTree>
    <p:extLst>
      <p:ext uri="{BB962C8B-B14F-4D97-AF65-F5344CB8AC3E}">
        <p14:creationId xmlns:p14="http://schemas.microsoft.com/office/powerpoint/2010/main" val="1627046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pPr>
              <a:defRPr/>
            </a:pPr>
            <a:fld id="{A2ECF8C0-9E0B-4B3A-872B-1D7681B9C424}" type="slidenum">
              <a:rPr lang="es-AR" smtClean="0"/>
              <a:pPr>
                <a:defRPr/>
              </a:pPr>
              <a:t>6</a:t>
            </a:fld>
            <a:endParaRPr lang="es-AR" dirty="0"/>
          </a:p>
        </p:txBody>
      </p:sp>
      <p:pic>
        <p:nvPicPr>
          <p:cNvPr id="11267" name="5 Imagen" descr="N_peso_argentin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412875"/>
            <a:ext cx="3106737" cy="485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6 Rectángulo"/>
          <p:cNvSpPr>
            <a:spLocks noChangeArrowheads="1"/>
          </p:cNvSpPr>
          <p:nvPr/>
        </p:nvSpPr>
        <p:spPr bwMode="auto">
          <a:xfrm>
            <a:off x="2268538" y="549275"/>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Peso Argentino</a:t>
            </a:r>
          </a:p>
          <a:p>
            <a:pPr algn="ctr" eaLnBrk="1" hangingPunct="1">
              <a:spcBef>
                <a:spcPct val="0"/>
              </a:spcBef>
              <a:buFontTx/>
              <a:buNone/>
            </a:pPr>
            <a:r>
              <a:rPr lang="es-ES_tradnl" altLang="es-AR" sz="1800" dirty="0">
                <a:latin typeface="Arial" charset="0"/>
              </a:rPr>
              <a:t>1983 - 1985</a:t>
            </a:r>
            <a:endParaRPr lang="es-AR" altLang="es-AR" sz="1800" dirty="0">
              <a:latin typeface="Arial" charset="0"/>
            </a:endParaRPr>
          </a:p>
        </p:txBody>
      </p:sp>
      <p:pic>
        <p:nvPicPr>
          <p:cNvPr id="11269" name="7 Imagen" descr="N_peso_argentino-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1412875"/>
            <a:ext cx="3095625"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2860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pPr>
              <a:defRPr/>
            </a:pPr>
            <a:fld id="{5C46FD6A-67C1-45BA-9E04-5080BD297DB7}" type="slidenum">
              <a:rPr lang="es-AR" smtClean="0"/>
              <a:pPr>
                <a:defRPr/>
              </a:pPr>
              <a:t>7</a:t>
            </a:fld>
            <a:endParaRPr lang="es-AR" dirty="0"/>
          </a:p>
        </p:txBody>
      </p:sp>
      <p:sp>
        <p:nvSpPr>
          <p:cNvPr id="12291" name="5 Rectángulo"/>
          <p:cNvSpPr>
            <a:spLocks noChangeArrowheads="1"/>
          </p:cNvSpPr>
          <p:nvPr/>
        </p:nvSpPr>
        <p:spPr bwMode="auto">
          <a:xfrm>
            <a:off x="2268538" y="549275"/>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Austral</a:t>
            </a:r>
          </a:p>
          <a:p>
            <a:pPr algn="ctr" eaLnBrk="1" hangingPunct="1">
              <a:spcBef>
                <a:spcPct val="0"/>
              </a:spcBef>
              <a:buFontTx/>
              <a:buNone/>
            </a:pPr>
            <a:r>
              <a:rPr lang="es-ES_tradnl" altLang="es-AR" sz="1800" dirty="0">
                <a:latin typeface="Arial" charset="0"/>
              </a:rPr>
              <a:t>1985 - 1991</a:t>
            </a:r>
            <a:endParaRPr lang="es-AR" altLang="es-AR" sz="1800" dirty="0">
              <a:latin typeface="Arial" charset="0"/>
            </a:endParaRPr>
          </a:p>
        </p:txBody>
      </p:sp>
      <p:pic>
        <p:nvPicPr>
          <p:cNvPr id="12292" name="6 Imagen" descr="N_austral.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420813"/>
            <a:ext cx="2854325"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7 Imagen" descr="N_austral-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1449388"/>
            <a:ext cx="2808288" cy="334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4144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pPr>
              <a:defRPr/>
            </a:pPr>
            <a:fld id="{EDE002EA-E6DF-4024-A3AB-0D8E7C292FAD}" type="slidenum">
              <a:rPr lang="es-AR" smtClean="0"/>
              <a:pPr>
                <a:defRPr/>
              </a:pPr>
              <a:t>8</a:t>
            </a:fld>
            <a:endParaRPr lang="es-AR" dirty="0"/>
          </a:p>
        </p:txBody>
      </p:sp>
      <p:sp>
        <p:nvSpPr>
          <p:cNvPr id="13315" name="5 Rectángulo"/>
          <p:cNvSpPr>
            <a:spLocks noChangeArrowheads="1"/>
          </p:cNvSpPr>
          <p:nvPr/>
        </p:nvSpPr>
        <p:spPr bwMode="auto">
          <a:xfrm>
            <a:off x="2268538" y="549275"/>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_tradnl" altLang="es-AR" sz="1800" dirty="0">
                <a:latin typeface="Arial" charset="0"/>
              </a:rPr>
              <a:t>Peso</a:t>
            </a:r>
          </a:p>
          <a:p>
            <a:pPr algn="ctr" eaLnBrk="1" hangingPunct="1">
              <a:spcBef>
                <a:spcPct val="0"/>
              </a:spcBef>
              <a:buFontTx/>
              <a:buNone/>
            </a:pPr>
            <a:r>
              <a:rPr lang="es-ES_tradnl" altLang="es-AR" sz="1800" dirty="0">
                <a:latin typeface="Arial" charset="0"/>
              </a:rPr>
              <a:t>1992 - ¿?</a:t>
            </a:r>
            <a:endParaRPr lang="es-AR" altLang="es-AR" sz="1800" dirty="0">
              <a:latin typeface="Arial" charset="0"/>
            </a:endParaRPr>
          </a:p>
        </p:txBody>
      </p:sp>
      <p:pic>
        <p:nvPicPr>
          <p:cNvPr id="13316" name="7 Imagen" descr="N_pesos_convertibles_1992 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1196975"/>
            <a:ext cx="2655888"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8 Imagen" descr="N_pesos_convertibles_1992 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03575" y="5422900"/>
            <a:ext cx="266382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2444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flipV="1">
            <a:off x="457200" y="228919"/>
            <a:ext cx="8229600" cy="45719"/>
          </a:xfrm>
        </p:spPr>
        <p:txBody>
          <a:bodyPr>
            <a:normAutofit fontScale="90000"/>
          </a:bodyPr>
          <a:lstStyle/>
          <a:p>
            <a:endParaRPr lang="es-AR" dirty="0"/>
          </a:p>
        </p:txBody>
      </p:sp>
      <p:sp>
        <p:nvSpPr>
          <p:cNvPr id="3" name="2 Marcador de contenido"/>
          <p:cNvSpPr>
            <a:spLocks noGrp="1"/>
          </p:cNvSpPr>
          <p:nvPr>
            <p:ph idx="1"/>
          </p:nvPr>
        </p:nvSpPr>
        <p:spPr>
          <a:xfrm>
            <a:off x="457200" y="836712"/>
            <a:ext cx="8229600" cy="5170388"/>
          </a:xfrm>
        </p:spPr>
        <p:txBody>
          <a:bodyPr/>
          <a:lstStyle/>
          <a:p>
            <a:pPr marL="109537" indent="0" algn="ctr" eaLnBrk="1" fontAlgn="auto" hangingPunct="1">
              <a:spcAft>
                <a:spcPts val="0"/>
              </a:spcAft>
              <a:buNone/>
              <a:defRPr/>
            </a:pPr>
            <a:r>
              <a:rPr lang="es-ES" sz="3600" b="1" dirty="0"/>
              <a:t>Unidades Monetarias</a:t>
            </a:r>
            <a:r>
              <a:rPr lang="es-ES" sz="3600" dirty="0" smtClean="0"/>
              <a:t>:</a:t>
            </a:r>
          </a:p>
          <a:p>
            <a:pPr marL="109537" indent="0" algn="ctr" eaLnBrk="1" fontAlgn="auto" hangingPunct="1">
              <a:spcAft>
                <a:spcPts val="0"/>
              </a:spcAft>
              <a:buNone/>
              <a:defRPr/>
            </a:pPr>
            <a:endParaRPr lang="es-AR" sz="2400" dirty="0"/>
          </a:p>
          <a:p>
            <a:pPr lvl="1" algn="ctr" eaLnBrk="1" fontAlgn="auto" hangingPunct="1">
              <a:spcAft>
                <a:spcPts val="0"/>
              </a:spcAft>
              <a:buFont typeface="Arial" pitchFamily="34" charset="0"/>
              <a:buChar char="–"/>
              <a:defRPr/>
            </a:pPr>
            <a:r>
              <a:rPr lang="es-ES" sz="2400" b="1" dirty="0"/>
              <a:t>Peso Moneda Nacional: 1881/1969 :  	 	                    1</a:t>
            </a:r>
            <a:endParaRPr lang="es-AR" sz="2400" b="1" dirty="0"/>
          </a:p>
          <a:p>
            <a:pPr lvl="1" algn="ctr" eaLnBrk="1" fontAlgn="auto" hangingPunct="1">
              <a:spcAft>
                <a:spcPts val="0"/>
              </a:spcAft>
              <a:buFont typeface="Arial" pitchFamily="34" charset="0"/>
              <a:buChar char="–"/>
              <a:defRPr/>
            </a:pPr>
            <a:r>
              <a:rPr lang="es-ES" sz="2400" b="1" dirty="0"/>
              <a:t>Peso ley </a:t>
            </a:r>
            <a:r>
              <a:rPr lang="es-ES" sz="2400" b="1" dirty="0" smtClean="0"/>
              <a:t>18.188: 1970/1983: </a:t>
            </a:r>
            <a:r>
              <a:rPr lang="es-ES" sz="2400" b="1" dirty="0"/>
              <a:t>		                             </a:t>
            </a:r>
            <a:r>
              <a:rPr lang="es-ES" sz="2400" b="1" dirty="0" smtClean="0"/>
              <a:t>100</a:t>
            </a:r>
            <a:endParaRPr lang="es-AR" sz="2400" b="1" dirty="0"/>
          </a:p>
          <a:p>
            <a:pPr lvl="1" algn="ctr" eaLnBrk="1" fontAlgn="auto" hangingPunct="1">
              <a:spcAft>
                <a:spcPts val="0"/>
              </a:spcAft>
              <a:buFont typeface="Arial" pitchFamily="34" charset="0"/>
              <a:buChar char="–"/>
              <a:defRPr/>
            </a:pPr>
            <a:r>
              <a:rPr lang="es-ES" sz="2400" b="1" dirty="0"/>
              <a:t>Peso Argentino: 1983/1985: 			     1.000.000</a:t>
            </a:r>
            <a:endParaRPr lang="es-AR" sz="2400" b="1" dirty="0"/>
          </a:p>
          <a:p>
            <a:pPr lvl="1" algn="ctr" eaLnBrk="1" fontAlgn="auto" hangingPunct="1">
              <a:spcAft>
                <a:spcPts val="0"/>
              </a:spcAft>
              <a:buFont typeface="Arial" pitchFamily="34" charset="0"/>
              <a:buChar char="–"/>
              <a:defRPr/>
            </a:pPr>
            <a:r>
              <a:rPr lang="es-ES" sz="2400" b="1" dirty="0"/>
              <a:t>Austral: 1985/1991: 			           </a:t>
            </a:r>
            <a:r>
              <a:rPr lang="es-ES" sz="2400" b="1" dirty="0" smtClean="0"/>
              <a:t>1.000.000.000</a:t>
            </a:r>
            <a:endParaRPr lang="es-AR" sz="2400" b="1" dirty="0"/>
          </a:p>
          <a:p>
            <a:pPr lvl="1" algn="ctr" eaLnBrk="1" fontAlgn="auto" hangingPunct="1">
              <a:spcAft>
                <a:spcPts val="0"/>
              </a:spcAft>
              <a:buFont typeface="Arial" pitchFamily="34" charset="0"/>
              <a:buChar char="–"/>
              <a:defRPr/>
            </a:pPr>
            <a:r>
              <a:rPr lang="es-ES" sz="2400" b="1" dirty="0"/>
              <a:t>Peso: 1992  hasta ¿?: 		              </a:t>
            </a:r>
            <a:r>
              <a:rPr lang="es-ES" sz="2400" b="1" dirty="0" smtClean="0"/>
              <a:t>10.000.000.000.000</a:t>
            </a:r>
          </a:p>
          <a:p>
            <a:pPr lvl="1" algn="ctr" eaLnBrk="1" fontAlgn="auto" hangingPunct="1">
              <a:spcAft>
                <a:spcPts val="0"/>
              </a:spcAft>
              <a:buFont typeface="Arial" pitchFamily="34" charset="0"/>
              <a:buChar char="–"/>
              <a:defRPr/>
            </a:pPr>
            <a:endParaRPr lang="es-ES" sz="2400" b="1" dirty="0"/>
          </a:p>
          <a:p>
            <a:pPr marL="392113" lvl="1" indent="0" algn="ctr" eaLnBrk="1" fontAlgn="auto" hangingPunct="1">
              <a:spcAft>
                <a:spcPts val="0"/>
              </a:spcAft>
              <a:buNone/>
              <a:defRPr/>
            </a:pPr>
            <a:r>
              <a:rPr lang="es-ES" sz="2400" b="1" dirty="0" smtClean="0"/>
              <a:t>FUERON ELIMINADOS 13 CEROS</a:t>
            </a:r>
          </a:p>
          <a:p>
            <a:pPr marL="392113" lvl="1" indent="0" algn="ctr" eaLnBrk="1" fontAlgn="auto" hangingPunct="1">
              <a:spcAft>
                <a:spcPts val="0"/>
              </a:spcAft>
              <a:buNone/>
              <a:defRPr/>
            </a:pPr>
            <a:endParaRPr lang="es-ES" sz="2400" b="1" dirty="0"/>
          </a:p>
          <a:p>
            <a:pPr marL="392113" lvl="1" indent="0" algn="ctr" eaLnBrk="1" fontAlgn="auto" hangingPunct="1">
              <a:spcAft>
                <a:spcPts val="0"/>
              </a:spcAft>
              <a:buNone/>
              <a:defRPr/>
            </a:pPr>
            <a:r>
              <a:rPr lang="es-ES" sz="2400" b="1" dirty="0" smtClean="0"/>
              <a:t>ES UN DETALLE A TENER EN CUENTA O NO ??</a:t>
            </a:r>
            <a:endParaRPr lang="es-AR" sz="2400" b="1" dirty="0"/>
          </a:p>
        </p:txBody>
      </p:sp>
    </p:spTree>
    <p:extLst>
      <p:ext uri="{BB962C8B-B14F-4D97-AF65-F5344CB8AC3E}">
        <p14:creationId xmlns:p14="http://schemas.microsoft.com/office/powerpoint/2010/main" val="23905755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Equity</Template>
  <TotalTime>1662</TotalTime>
  <Words>1036</Words>
  <Application>Microsoft Office PowerPoint</Application>
  <PresentationFormat>Presentación en pantalla (4:3)</PresentationFormat>
  <Paragraphs>161</Paragraphs>
  <Slides>23</Slides>
  <Notes>1</Notes>
  <HiddenSlides>0</HiddenSlides>
  <MMClips>0</MMClips>
  <ScaleCrop>false</ScaleCrop>
  <HeadingPairs>
    <vt:vector size="4" baseType="variant">
      <vt:variant>
        <vt:lpstr>Tema</vt:lpstr>
      </vt:variant>
      <vt:variant>
        <vt:i4>3</vt:i4>
      </vt:variant>
      <vt:variant>
        <vt:lpstr>Títulos de diapositiva</vt:lpstr>
      </vt:variant>
      <vt:variant>
        <vt:i4>23</vt:i4>
      </vt:variant>
    </vt:vector>
  </HeadingPairs>
  <TitlesOfParts>
    <vt:vector size="26" baseType="lpstr">
      <vt:lpstr>Concurrencia</vt:lpstr>
      <vt:lpstr>Diseño personalizado</vt:lpstr>
      <vt:lpstr>1_Diseño personalizado</vt:lpstr>
      <vt:lpstr>AJUSTE x INFLACION   ANTECEDENTES Y CASOS PRACTICOS </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Avance hacia la estandarización de normas contables</dc:title>
  <dc:creator>maria.moreno</dc:creator>
  <cp:lastModifiedBy>Juve, Luana</cp:lastModifiedBy>
  <cp:revision>234</cp:revision>
  <dcterms:created xsi:type="dcterms:W3CDTF">2011-10-18T13:51:06Z</dcterms:created>
  <dcterms:modified xsi:type="dcterms:W3CDTF">2017-04-18T14:25:05Z</dcterms:modified>
</cp:coreProperties>
</file>