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289" r:id="rId2"/>
    <p:sldId id="257" r:id="rId3"/>
    <p:sldId id="346" r:id="rId4"/>
    <p:sldId id="399" r:id="rId5"/>
    <p:sldId id="400" r:id="rId6"/>
    <p:sldId id="401" r:id="rId7"/>
    <p:sldId id="402" r:id="rId8"/>
    <p:sldId id="351" r:id="rId9"/>
    <p:sldId id="403" r:id="rId10"/>
    <p:sldId id="404" r:id="rId11"/>
    <p:sldId id="405" r:id="rId12"/>
    <p:sldId id="406" r:id="rId13"/>
    <p:sldId id="407" r:id="rId14"/>
    <p:sldId id="408" r:id="rId15"/>
    <p:sldId id="409" r:id="rId16"/>
    <p:sldId id="411" r:id="rId17"/>
    <p:sldId id="410" r:id="rId18"/>
    <p:sldId id="412" r:id="rId19"/>
    <p:sldId id="413" r:id="rId20"/>
    <p:sldId id="414" r:id="rId21"/>
    <p:sldId id="415" r:id="rId22"/>
    <p:sldId id="416" r:id="rId23"/>
    <p:sldId id="418" r:id="rId24"/>
    <p:sldId id="417" r:id="rId25"/>
    <p:sldId id="419" r:id="rId26"/>
    <p:sldId id="421" r:id="rId27"/>
    <p:sldId id="422" r:id="rId28"/>
    <p:sldId id="423" r:id="rId29"/>
    <p:sldId id="424" r:id="rId30"/>
  </p:sldIdLst>
  <p:sldSz cx="9144000" cy="5143500" type="screen16x9"/>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0099FF"/>
    <a:srgbClr val="3366CC"/>
    <a:srgbClr val="006600"/>
    <a:srgbClr val="006666"/>
    <a:srgbClr val="FFFFCC"/>
    <a:srgbClr val="FF00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07" autoAdjust="0"/>
    <p:restoredTop sz="94660"/>
  </p:normalViewPr>
  <p:slideViewPr>
    <p:cSldViewPr>
      <p:cViewPr varScale="1">
        <p:scale>
          <a:sx n="90" d="100"/>
          <a:sy n="90" d="100"/>
        </p:scale>
        <p:origin x="-976"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s-E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317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s-E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719941-31F2-455E-912E-7EFB8B51A0B1}"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928661-8B9A-4989-9094-65A681E1F69A}"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525699-D789-4D20-8119-FD32254CBF85}"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457200"/>
            <a:ext cx="1943100" cy="41148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85800" y="457200"/>
            <a:ext cx="5676900" cy="4114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A601BB-C2A4-498A-B3DD-5499B1B6D07E}"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457200"/>
            <a:ext cx="7772400" cy="85725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685800" y="1485900"/>
            <a:ext cx="7772400" cy="3086100"/>
          </a:xfrm>
        </p:spPr>
        <p:txBody>
          <a:bodyPr/>
          <a:lstStyle/>
          <a:p>
            <a:pPr lvl="0"/>
            <a:endParaRPr lang="es-MX"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47240A-3887-4882-B380-6CACB3C73E54}"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EC3D4E-2290-4D8B-81A7-F0206FB765CE}"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4041-7CB4-4474-A322-22064FC2132D}"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DEED68-D4F3-407B-AF00-47D7AFC2BA53}"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9781C91-54D7-4219-B329-DB75CDE1622C}"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C00F85E-682D-448B-B852-070162D6EE68}"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165A7F8-1178-409F-A0CC-E6BE5B3D61F3}"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0E789A-F99F-4D6C-9481-805716B23391}"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6B08CE-31D9-4DAA-B7EC-EED598F5BB1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25A76"/>
            </a:gs>
            <a:gs pos="50000">
              <a:srgbClr val="49C2FF"/>
            </a:gs>
            <a:gs pos="100000">
              <a:srgbClr val="225A76"/>
            </a:gs>
          </a:gsLst>
          <a:lin ang="5400000" scaled="1"/>
        </a:gradFill>
        <a:effectLst/>
      </p:bgPr>
    </p:bg>
    <p:spTree>
      <p:nvGrpSpPr>
        <p:cNvPr id="1" name=""/>
        <p:cNvGrpSpPr/>
        <p:nvPr/>
      </p:nvGrpSpPr>
      <p:grpSpPr>
        <a:xfrm>
          <a:off x="0" y="0"/>
          <a:ext cx="0" cy="0"/>
          <a:chOff x="0" y="0"/>
          <a:chExt cx="0" cy="0"/>
        </a:xfrm>
      </p:grpSpPr>
      <p:sp>
        <p:nvSpPr>
          <p:cNvPr id="1031" name="Triplicate"/>
          <p:cNvSpPr>
            <a:spLocks noChangeArrowheads="1"/>
          </p:cNvSpPr>
          <p:nvPr/>
        </p:nvSpPr>
        <p:spPr bwMode="auto">
          <a:xfrm>
            <a:off x="0" y="0"/>
            <a:ext cx="9144000" cy="5143500"/>
          </a:xfrm>
          <a:prstGeom prst="rect">
            <a:avLst/>
          </a:prstGeom>
          <a:noFill/>
          <a:ln w="9525">
            <a:noFill/>
            <a:miter lim="800000"/>
            <a:headEnd/>
            <a:tailEnd/>
          </a:ln>
          <a:effectLst/>
        </p:spPr>
        <p:txBody>
          <a:bodyPr wrap="none" anchor="ctr"/>
          <a:lstStyle/>
          <a:p>
            <a:pPr>
              <a:defRPr/>
            </a:pPr>
            <a:endParaRPr lang="es-MX"/>
          </a:p>
        </p:txBody>
      </p:sp>
      <p:sp>
        <p:nvSpPr>
          <p:cNvPr id="1027" name="Rectangle 2"/>
          <p:cNvSpPr>
            <a:spLocks noGrp="1" noChangeArrowheads="1"/>
          </p:cNvSpPr>
          <p:nvPr>
            <p:ph type="title"/>
          </p:nvPr>
        </p:nvSpPr>
        <p:spPr bwMode="auto">
          <a:xfrm>
            <a:off x="685800" y="457200"/>
            <a:ext cx="77724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485900"/>
            <a:ext cx="7772400" cy="308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4686300"/>
            <a:ext cx="19050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1029" name="Rectangle 5"/>
          <p:cNvSpPr>
            <a:spLocks noGrp="1" noChangeArrowheads="1"/>
          </p:cNvSpPr>
          <p:nvPr>
            <p:ph type="ftr" sz="quarter" idx="3"/>
          </p:nvPr>
        </p:nvSpPr>
        <p:spPr bwMode="auto">
          <a:xfrm>
            <a:off x="3124200" y="4686300"/>
            <a:ext cx="2895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30" name="Rectangle 6"/>
          <p:cNvSpPr>
            <a:spLocks noGrp="1" noChangeArrowheads="1"/>
          </p:cNvSpPr>
          <p:nvPr>
            <p:ph type="sldNum" sz="quarter" idx="4"/>
          </p:nvPr>
        </p:nvSpPr>
        <p:spPr bwMode="auto">
          <a:xfrm>
            <a:off x="6553200" y="4686300"/>
            <a:ext cx="19050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1C6B5B4-CFEE-4964-BAEC-DFA356176663}"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762000" y="923925"/>
            <a:ext cx="7632700" cy="862013"/>
          </a:xfrm>
          <a:prstGeom prst="rect">
            <a:avLst/>
          </a:prstGeom>
          <a:noFill/>
          <a:ln w="9525">
            <a:noFill/>
            <a:miter lim="800000"/>
            <a:headEnd/>
            <a:tailEnd/>
          </a:ln>
        </p:spPr>
        <p:txBody>
          <a:bodyPr>
            <a:spAutoFit/>
          </a:bodyPr>
          <a:lstStyle/>
          <a:p>
            <a:pPr>
              <a:spcBef>
                <a:spcPct val="50000"/>
              </a:spcBef>
            </a:pPr>
            <a:r>
              <a:rPr lang="es-ES_tradnl" sz="5000" b="1">
                <a:solidFill>
                  <a:schemeClr val="bg1"/>
                </a:solidFill>
              </a:rPr>
              <a:t>Ciudad de Buenos Aires</a:t>
            </a:r>
          </a:p>
        </p:txBody>
      </p:sp>
      <p:sp>
        <p:nvSpPr>
          <p:cNvPr id="39941" name="Text Box 5"/>
          <p:cNvSpPr txBox="1">
            <a:spLocks noChangeArrowheads="1"/>
          </p:cNvSpPr>
          <p:nvPr/>
        </p:nvSpPr>
        <p:spPr bwMode="auto">
          <a:xfrm>
            <a:off x="609600" y="2627313"/>
            <a:ext cx="7993063" cy="1016000"/>
          </a:xfrm>
          <a:prstGeom prst="rect">
            <a:avLst/>
          </a:prstGeom>
          <a:noFill/>
          <a:ln w="9525">
            <a:noFill/>
            <a:miter lim="800000"/>
            <a:headEnd/>
            <a:tailEnd/>
          </a:ln>
        </p:spPr>
        <p:txBody>
          <a:bodyPr>
            <a:spAutoFit/>
          </a:bodyPr>
          <a:lstStyle/>
          <a:p>
            <a:pPr>
              <a:spcBef>
                <a:spcPct val="50000"/>
              </a:spcBef>
            </a:pPr>
            <a:r>
              <a:rPr lang="es-MX" sz="3000" b="1">
                <a:latin typeface="Verdana" pitchFamily="34" charset="0"/>
                <a:cs typeface="Times New Roman" pitchFamily="18" charset="0"/>
              </a:rPr>
              <a:t>REGIMENES ESPECIALES DE RETENCIÓN Y PERCEPCIÓN</a:t>
            </a:r>
            <a:endParaRPr lang="es-ES" sz="3000" b="1">
              <a:latin typeface="Verdana" pitchFamily="34" charset="0"/>
              <a:cs typeface="Times New Roman" pitchFamily="18" charset="0"/>
            </a:endParaRPr>
          </a:p>
        </p:txBody>
      </p:sp>
      <p:sp>
        <p:nvSpPr>
          <p:cNvPr id="6" name="Text Box 5"/>
          <p:cNvSpPr txBox="1">
            <a:spLocks noChangeArrowheads="1"/>
          </p:cNvSpPr>
          <p:nvPr/>
        </p:nvSpPr>
        <p:spPr bwMode="auto">
          <a:xfrm>
            <a:off x="642938" y="3859213"/>
            <a:ext cx="7993062" cy="784225"/>
          </a:xfrm>
          <a:prstGeom prst="rect">
            <a:avLst/>
          </a:prstGeom>
          <a:noFill/>
          <a:ln w="9525">
            <a:noFill/>
            <a:miter lim="800000"/>
            <a:headEnd/>
            <a:tailEnd/>
          </a:ln>
        </p:spPr>
        <p:txBody>
          <a:bodyPr>
            <a:spAutoFit/>
          </a:bodyPr>
          <a:lstStyle/>
          <a:p>
            <a:pPr algn="r">
              <a:spcBef>
                <a:spcPct val="50000"/>
              </a:spcBef>
            </a:pPr>
            <a:r>
              <a:rPr lang="es-MX" sz="1800" i="1">
                <a:solidFill>
                  <a:srgbClr val="FFFF00"/>
                </a:solidFill>
                <a:latin typeface="Verdana" pitchFamily="34" charset="0"/>
                <a:cs typeface="Times New Roman" pitchFamily="18" charset="0"/>
              </a:rPr>
              <a:t>RÉGIMEN SIMPLIFICADO</a:t>
            </a:r>
          </a:p>
          <a:p>
            <a:pPr algn="r">
              <a:spcBef>
                <a:spcPct val="50000"/>
              </a:spcBef>
            </a:pPr>
            <a:r>
              <a:rPr lang="es-MX" sz="1800" i="1">
                <a:solidFill>
                  <a:srgbClr val="FFFF00"/>
                </a:solidFill>
                <a:latin typeface="Verdana" pitchFamily="34" charset="0"/>
                <a:cs typeface="Times New Roman" pitchFamily="18" charset="0"/>
              </a:rPr>
              <a:t>GUÍA PRÁCTICA PARA SU CORRECTA APLICACIÓN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blinds(vertical)">
                                      <p:cBhvr>
                                        <p:cTn id="7" dur="500"/>
                                        <p:tgtEl>
                                          <p:spTgt spid="3994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39941"/>
                                        </p:tgtEl>
                                        <p:attrNameLst>
                                          <p:attrName>style.visibility</p:attrName>
                                        </p:attrNameLst>
                                      </p:cBhvr>
                                      <p:to>
                                        <p:strVal val="visible"/>
                                      </p:to>
                                    </p:set>
                                    <p:animEffect transition="in" filter="box(out)">
                                      <p:cBhvr>
                                        <p:cTn id="11" dur="500"/>
                                        <p:tgtEl>
                                          <p:spTgt spid="39941"/>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ou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utoUpdateAnimBg="0"/>
      <p:bldP spid="39941" grpId="0" autoUpdateAnimBg="0"/>
      <p:bldP spid="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2"/>
          <p:cNvGraphicFramePr>
            <a:graphicFrameLocks/>
          </p:cNvGraphicFramePr>
          <p:nvPr/>
        </p:nvGraphicFramePr>
        <p:xfrm>
          <a:off x="142875" y="285750"/>
          <a:ext cx="8777318" cy="868680"/>
        </p:xfrm>
        <a:graphic>
          <a:graphicData uri="http://schemas.openxmlformats.org/drawingml/2006/table">
            <a:tbl>
              <a:tblPr/>
              <a:tblGrid>
                <a:gridCol w="5143505"/>
                <a:gridCol w="3633813"/>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00FF00"/>
                          </a:solidFill>
                          <a:effectLst/>
                          <a:latin typeface="Times New Roman" pitchFamily="18" charset="0"/>
                        </a:rPr>
                        <a:t>RETENCIÓN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FFFF00"/>
                          </a:solidFill>
                          <a:effectLst/>
                          <a:latin typeface="Times New Roman" pitchFamily="18" charset="0"/>
                        </a:rPr>
                        <a:t>PERCEPCIÓN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s-MX" sz="2400" b="1" i="0" u="none" strike="noStrike" cap="none" normalizeH="0" baseline="0" dirty="0" smtClean="0">
                          <a:ln>
                            <a:noFill/>
                          </a:ln>
                          <a:solidFill>
                            <a:schemeClr val="tx1"/>
                          </a:solidFill>
                          <a:effectLst/>
                          <a:latin typeface="Times New Roman" pitchFamily="18" charset="0"/>
                        </a:rPr>
                        <a:t>2) AGENTES DE RECAUDACIÓN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2400" b="1" i="0" u="none" strike="noStrike" cap="none" normalizeH="0" baseline="0" dirty="0" smtClean="0">
                        <a:ln>
                          <a:noFill/>
                        </a:ln>
                        <a:solidFill>
                          <a:srgbClr val="FFFF00"/>
                        </a:solidFill>
                        <a:effectLst/>
                        <a:latin typeface="Times New Roman" pitchFamily="18"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Group 32"/>
          <p:cNvGraphicFramePr>
            <a:graphicFrameLocks/>
          </p:cNvGraphicFramePr>
          <p:nvPr/>
        </p:nvGraphicFramePr>
        <p:xfrm>
          <a:off x="142875" y="1143000"/>
          <a:ext cx="8777318" cy="1356742"/>
        </p:xfrm>
        <a:graphic>
          <a:graphicData uri="http://schemas.openxmlformats.org/drawingml/2006/table">
            <a:tbl>
              <a:tblPr/>
              <a:tblGrid>
                <a:gridCol w="8777318"/>
              </a:tblGrid>
              <a:tr h="1356742">
                <a:tc>
                  <a:txBody>
                    <a:bodyPr/>
                    <a:lstStyle/>
                    <a:p>
                      <a:pPr algn="just">
                        <a:spcAft>
                          <a:spcPts val="0"/>
                        </a:spcAft>
                      </a:pPr>
                      <a:r>
                        <a:rPr lang="es-MX" sz="2400" dirty="0" smtClean="0">
                          <a:solidFill>
                            <a:schemeClr val="bg1"/>
                          </a:solidFill>
                          <a:latin typeface="+mn-lt"/>
                          <a:ea typeface="Times New Roman"/>
                          <a:cs typeface="Times New Roman"/>
                        </a:rPr>
                        <a:t>Quienes se encuentren comprendidos</a:t>
                      </a:r>
                      <a:r>
                        <a:rPr lang="es-MX" sz="2400" baseline="0" dirty="0" smtClean="0">
                          <a:solidFill>
                            <a:schemeClr val="bg1"/>
                          </a:solidFill>
                          <a:latin typeface="+mn-lt"/>
                          <a:ea typeface="Times New Roman"/>
                          <a:cs typeface="Times New Roman"/>
                        </a:rPr>
                        <a:t> en el Anexo II R(</a:t>
                      </a:r>
                      <a:r>
                        <a:rPr lang="es-MX" sz="2400" baseline="0" dirty="0" err="1" smtClean="0">
                          <a:solidFill>
                            <a:schemeClr val="bg1"/>
                          </a:solidFill>
                          <a:latin typeface="+mn-lt"/>
                          <a:ea typeface="Times New Roman"/>
                          <a:cs typeface="Times New Roman"/>
                        </a:rPr>
                        <a:t>AGIP</a:t>
                      </a:r>
                      <a:r>
                        <a:rPr lang="es-MX" sz="2400" baseline="0" dirty="0" smtClean="0">
                          <a:solidFill>
                            <a:schemeClr val="bg1"/>
                          </a:solidFill>
                          <a:latin typeface="+mn-lt"/>
                          <a:ea typeface="Times New Roman"/>
                          <a:cs typeface="Times New Roman"/>
                        </a:rPr>
                        <a:t>) 939/13</a:t>
                      </a:r>
                      <a:endParaRPr lang="es-MX" sz="2400" dirty="0" smtClean="0">
                        <a:solidFill>
                          <a:schemeClr val="bg1"/>
                        </a:solidFill>
                        <a:latin typeface="+mn-lt"/>
                        <a:ea typeface="Times New Roman"/>
                        <a:cs typeface="Times New Roman"/>
                      </a:endParaRPr>
                    </a:p>
                    <a:p>
                      <a:pPr algn="just">
                        <a:spcAft>
                          <a:spcPts val="0"/>
                        </a:spcAft>
                      </a:pPr>
                      <a:r>
                        <a:rPr lang="es-MX" sz="2400" dirty="0" smtClean="0">
                          <a:solidFill>
                            <a:schemeClr val="bg1"/>
                          </a:solidFill>
                          <a:latin typeface="+mn-lt"/>
                          <a:ea typeface="Times New Roman"/>
                          <a:cs typeface="Times New Roman"/>
                        </a:rPr>
                        <a:t>Aquellos</a:t>
                      </a:r>
                      <a:r>
                        <a:rPr lang="es-MX" sz="2400" baseline="0" dirty="0" smtClean="0">
                          <a:solidFill>
                            <a:schemeClr val="bg1"/>
                          </a:solidFill>
                          <a:latin typeface="+mn-lt"/>
                          <a:ea typeface="Times New Roman"/>
                          <a:cs typeface="Times New Roman"/>
                        </a:rPr>
                        <a:t> que cumplan los requisitos del Art. 1 R(</a:t>
                      </a:r>
                      <a:r>
                        <a:rPr lang="es-MX" sz="2400" baseline="0" dirty="0" err="1" smtClean="0">
                          <a:solidFill>
                            <a:schemeClr val="bg1"/>
                          </a:solidFill>
                          <a:latin typeface="+mn-lt"/>
                          <a:ea typeface="Times New Roman"/>
                          <a:cs typeface="Times New Roman"/>
                        </a:rPr>
                        <a:t>AGIP</a:t>
                      </a:r>
                      <a:r>
                        <a:rPr lang="es-MX" sz="2400" baseline="0" dirty="0" smtClean="0">
                          <a:solidFill>
                            <a:schemeClr val="bg1"/>
                          </a:solidFill>
                          <a:latin typeface="+mn-lt"/>
                          <a:ea typeface="Times New Roman"/>
                          <a:cs typeface="Times New Roman"/>
                        </a:rPr>
                        <a:t>) 939-13</a:t>
                      </a:r>
                    </a:p>
                    <a:p>
                      <a:pPr algn="ctr">
                        <a:spcAft>
                          <a:spcPts val="0"/>
                        </a:spcAft>
                      </a:pPr>
                      <a:r>
                        <a:rPr lang="es-MX" sz="2400" b="1" baseline="0" dirty="0" smtClean="0">
                          <a:solidFill>
                            <a:srgbClr val="FFFF00"/>
                          </a:solidFill>
                          <a:latin typeface="+mn-lt"/>
                          <a:ea typeface="Times New Roman"/>
                          <a:cs typeface="Times New Roman"/>
                        </a:rPr>
                        <a:t>PÁGINA N° 66</a:t>
                      </a:r>
                      <a:endParaRPr lang="es-MX" sz="2400" b="1" dirty="0" smtClean="0">
                        <a:solidFill>
                          <a:srgbClr val="FFFF00"/>
                        </a:solidFill>
                        <a:latin typeface="+mn-lt"/>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 name="Group 32"/>
          <p:cNvGraphicFramePr>
            <a:graphicFrameLocks/>
          </p:cNvGraphicFramePr>
          <p:nvPr/>
        </p:nvGraphicFramePr>
        <p:xfrm>
          <a:off x="179512" y="3003798"/>
          <a:ext cx="8777318" cy="1463040"/>
        </p:xfrm>
        <a:graphic>
          <a:graphicData uri="http://schemas.openxmlformats.org/drawingml/2006/table">
            <a:tbl>
              <a:tblPr/>
              <a:tblGrid>
                <a:gridCol w="8777318"/>
              </a:tblGrid>
              <a:tr h="354330">
                <a:tc>
                  <a:txBody>
                    <a:bodyPr/>
                    <a:lstStyle/>
                    <a:p>
                      <a:pPr algn="just">
                        <a:spcAft>
                          <a:spcPts val="0"/>
                        </a:spcAft>
                      </a:pPr>
                      <a:r>
                        <a:rPr lang="es-MX" sz="2400" dirty="0" smtClean="0">
                          <a:solidFill>
                            <a:schemeClr val="bg1"/>
                          </a:solidFill>
                          <a:latin typeface="+mn-lt"/>
                          <a:ea typeface="Times New Roman"/>
                          <a:cs typeface="Times New Roman"/>
                        </a:rPr>
                        <a:t>Considerar: a mera incorporación del responsable en el universo de agentes de recaudación, por resultar de interés fiscal, lo obliga a actuar como agente de recaudación, sin  tener que cumplir algún requisito adicional.</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357188"/>
          <a:ext cx="8777318" cy="153162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3) ALCANCE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ctr">
                        <a:spcAft>
                          <a:spcPts val="0"/>
                        </a:spcAft>
                      </a:pPr>
                      <a:r>
                        <a:rPr lang="es-MX" sz="2400" dirty="0" smtClean="0">
                          <a:solidFill>
                            <a:schemeClr val="bg1"/>
                          </a:solidFill>
                          <a:latin typeface="+mn-lt"/>
                          <a:ea typeface="Times New Roman"/>
                          <a:cs typeface="Times New Roman"/>
                        </a:rPr>
                        <a:t>Sujetos pasibles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just">
                        <a:spcAft>
                          <a:spcPts val="0"/>
                        </a:spcAft>
                      </a:pPr>
                      <a:r>
                        <a:rPr lang="es-MX" sz="2400" dirty="0" smtClean="0">
                          <a:solidFill>
                            <a:schemeClr val="bg1"/>
                          </a:solidFill>
                          <a:latin typeface="+mn-lt"/>
                          <a:ea typeface="Times New Roman"/>
                          <a:cs typeface="Times New Roman"/>
                        </a:rPr>
                        <a:t>Los contribuyentes inscriptos en el Régimen Simplificado, cuando se produzca alguno de los siguientes hechos: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 name="Group 32"/>
          <p:cNvGraphicFramePr>
            <a:graphicFrameLocks noGrp="1"/>
          </p:cNvGraphicFramePr>
          <p:nvPr/>
        </p:nvGraphicFramePr>
        <p:xfrm>
          <a:off x="142875" y="2111375"/>
          <a:ext cx="8777288" cy="2580132"/>
        </p:xfrm>
        <a:graphic>
          <a:graphicData uri="http://schemas.openxmlformats.org/drawingml/2006/table">
            <a:tbl>
              <a:tblPr/>
              <a:tblGrid>
                <a:gridCol w="8777288"/>
              </a:tblGrid>
              <a:tr h="3540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00FF00"/>
                          </a:solidFill>
                          <a:effectLst/>
                          <a:latin typeface="Times New Roman" pitchFamily="18" charset="0"/>
                        </a:rPr>
                        <a:t>RETENCIÓN</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2400" b="0" i="0" u="none" strike="noStrike" cap="none" normalizeH="0" baseline="0" dirty="0" smtClean="0">
                          <a:ln>
                            <a:noFill/>
                          </a:ln>
                          <a:solidFill>
                            <a:schemeClr val="bg1"/>
                          </a:solidFill>
                          <a:effectLst/>
                          <a:latin typeface="Times New Roman" pitchFamily="18" charset="0"/>
                          <a:cs typeface="Times New Roman" pitchFamily="18" charset="0"/>
                        </a:rPr>
                        <a:t>► Durante los últimos doce (12) meses al momento del pago, hubieran realizado operaciones con un mismo sujeto cuyos importes -se encuentren o no pagados-, superen la suma de $ 240.000; (I)</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2000" b="0" i="0" u="none" strike="noStrike" cap="none" normalizeH="0" baseline="0" dirty="0" smtClean="0">
                          <a:ln>
                            <a:noFill/>
                          </a:ln>
                          <a:solidFill>
                            <a:schemeClr val="bg1"/>
                          </a:solidFill>
                          <a:effectLst/>
                          <a:latin typeface="Times New Roman" pitchFamily="18" charset="0"/>
                          <a:cs typeface="Times New Roman" pitchFamily="18" charset="0"/>
                        </a:rPr>
                        <a:t>Debe computarse el plazo de doce (12) meses, hasta el penúltimo mes anterior a aquel en que se esté efectuando el pago, la venta, locación y/o prestación de obra o servicio.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357188"/>
          <a:ext cx="8777318" cy="80010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3) ALCANCE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ctr">
                        <a:spcAft>
                          <a:spcPts val="0"/>
                        </a:spcAft>
                      </a:pPr>
                      <a:r>
                        <a:rPr lang="es-MX" sz="2400" dirty="0" smtClean="0">
                          <a:solidFill>
                            <a:schemeClr val="bg1"/>
                          </a:solidFill>
                          <a:latin typeface="+mn-lt"/>
                          <a:ea typeface="Times New Roman"/>
                          <a:cs typeface="Times New Roman"/>
                        </a:rPr>
                        <a:t>Sujetos pasibles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 name="Group 32"/>
          <p:cNvGraphicFramePr>
            <a:graphicFrameLocks noGrp="1"/>
          </p:cNvGraphicFramePr>
          <p:nvPr/>
        </p:nvGraphicFramePr>
        <p:xfrm>
          <a:off x="142875" y="1285875"/>
          <a:ext cx="8777288" cy="2945892"/>
        </p:xfrm>
        <a:graphic>
          <a:graphicData uri="http://schemas.openxmlformats.org/drawingml/2006/table">
            <a:tbl>
              <a:tblPr/>
              <a:tblGrid>
                <a:gridCol w="8777288"/>
              </a:tblGrid>
              <a:tr h="3540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FFFF00"/>
                          </a:solidFill>
                          <a:effectLst/>
                          <a:latin typeface="Times New Roman" pitchFamily="18" charset="0"/>
                        </a:rPr>
                        <a:t>PERCEPCIÓN</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2400" b="0" i="0" u="none" strike="noStrike" cap="none" normalizeH="0" baseline="0" dirty="0" smtClean="0">
                          <a:ln>
                            <a:noFill/>
                          </a:ln>
                          <a:solidFill>
                            <a:schemeClr val="bg1"/>
                          </a:solidFill>
                          <a:effectLst/>
                          <a:latin typeface="Times New Roman" pitchFamily="18" charset="0"/>
                          <a:cs typeface="Times New Roman" pitchFamily="18" charset="0"/>
                        </a:rPr>
                        <a:t>► Durante los últimos doce (12) meses al momento de la venta, locación y/o prestación de obras o servicios, hubieran realizado operaciones con un mismo sujeto cuyos importes superen la suma de $ 240.000,- ó; (II). </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2000" b="0" i="0" u="none" strike="noStrike" cap="none" normalizeH="0" baseline="0" dirty="0" smtClean="0">
                          <a:ln>
                            <a:noFill/>
                          </a:ln>
                          <a:solidFill>
                            <a:schemeClr val="bg1"/>
                          </a:solidFill>
                          <a:effectLst/>
                          <a:latin typeface="Times New Roman" pitchFamily="18" charset="0"/>
                          <a:cs typeface="Times New Roman" pitchFamily="18" charset="0"/>
                        </a:rPr>
                        <a:t>Debe computarse el plazo de doce (12) meses, hasta el penúltimo mes anterior a aquel en que se esté efectuando el pago, la venta, locación y/o prestación de obra o servicio.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357188"/>
          <a:ext cx="8777318" cy="80010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3) ALCANCE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ctr">
                        <a:spcAft>
                          <a:spcPts val="0"/>
                        </a:spcAft>
                      </a:pPr>
                      <a:r>
                        <a:rPr lang="es-MX" sz="2400" dirty="0" smtClean="0">
                          <a:solidFill>
                            <a:schemeClr val="bg1"/>
                          </a:solidFill>
                          <a:latin typeface="+mn-lt"/>
                          <a:ea typeface="Times New Roman"/>
                          <a:cs typeface="Times New Roman"/>
                        </a:rPr>
                        <a:t>Sujetos pasibles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 name="Group 32"/>
          <p:cNvGraphicFramePr>
            <a:graphicFrameLocks noGrp="1"/>
          </p:cNvGraphicFramePr>
          <p:nvPr/>
        </p:nvGraphicFramePr>
        <p:xfrm>
          <a:off x="142875" y="1285875"/>
          <a:ext cx="8777288" cy="2775204"/>
        </p:xfrm>
        <a:graphic>
          <a:graphicData uri="http://schemas.openxmlformats.org/drawingml/2006/table">
            <a:tbl>
              <a:tblPr/>
              <a:tblGrid>
                <a:gridCol w="8777288"/>
              </a:tblGrid>
              <a:tr h="3540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00FF00"/>
                          </a:solidFill>
                          <a:effectLst/>
                          <a:latin typeface="Times New Roman" pitchFamily="18" charset="0"/>
                        </a:rPr>
                        <a:t>RETENCIÓN</a:t>
                      </a:r>
                      <a:r>
                        <a:rPr kumimoji="0" lang="es-MX" sz="2400" b="1" i="0" u="none" strike="noStrike" cap="none" normalizeH="0" baseline="0" dirty="0" smtClean="0">
                          <a:ln>
                            <a:noFill/>
                          </a:ln>
                          <a:solidFill>
                            <a:srgbClr val="FFFF00"/>
                          </a:solidFill>
                          <a:effectLst/>
                          <a:latin typeface="Times New Roman" pitchFamily="18" charset="0"/>
                        </a:rPr>
                        <a:t> </a:t>
                      </a:r>
                      <a:r>
                        <a:rPr kumimoji="0" lang="es-MX" sz="2400" b="1" i="0" u="none" strike="noStrike" cap="none" normalizeH="0" baseline="0" dirty="0" smtClean="0">
                          <a:ln>
                            <a:noFill/>
                          </a:ln>
                          <a:solidFill>
                            <a:schemeClr val="bg1"/>
                          </a:solidFill>
                          <a:effectLst/>
                          <a:latin typeface="Times New Roman" pitchFamily="18" charset="0"/>
                        </a:rPr>
                        <a:t>y</a:t>
                      </a:r>
                      <a:r>
                        <a:rPr kumimoji="0" lang="es-MX" sz="2400" b="1" i="0" u="none" strike="noStrike" cap="none" normalizeH="0" baseline="0" dirty="0" smtClean="0">
                          <a:ln>
                            <a:noFill/>
                          </a:ln>
                          <a:solidFill>
                            <a:srgbClr val="FFFF00"/>
                          </a:solidFill>
                          <a:effectLst/>
                          <a:latin typeface="Times New Roman" pitchFamily="18" charset="0"/>
                        </a:rPr>
                        <a:t> PERCEPCIÓN</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2400" b="0" i="0" u="none" strike="noStrike" cap="none" normalizeH="0" baseline="0" dirty="0" smtClean="0">
                          <a:ln>
                            <a:noFill/>
                          </a:ln>
                          <a:solidFill>
                            <a:schemeClr val="bg1"/>
                          </a:solidFill>
                          <a:effectLst/>
                          <a:latin typeface="Times New Roman" pitchFamily="18" charset="0"/>
                          <a:cs typeface="Times New Roman" pitchFamily="18" charset="0"/>
                        </a:rPr>
                        <a:t>► Cuando el precio unitario de venta o de compra -según corresponda-, de cosas muebles, exteriorizado en la factura o documento equivalente, sea superior a $ 870,- ó; (III)</a:t>
                      </a:r>
                    </a:p>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2400" b="0" i="0" u="none" strike="noStrike" cap="none" normalizeH="0" baseline="0" dirty="0" smtClean="0">
                          <a:ln>
                            <a:noFill/>
                          </a:ln>
                          <a:solidFill>
                            <a:schemeClr val="bg1"/>
                          </a:solidFill>
                          <a:effectLst/>
                          <a:latin typeface="Times New Roman" pitchFamily="18" charset="0"/>
                          <a:cs typeface="Times New Roman" pitchFamily="18" charset="0"/>
                        </a:rPr>
                        <a:t>► Cuando el sujeto al que se le pague o facture, figure en el Padrón de Contribuyentes del Régimen Simplificado con magnitudes superadas. (I)</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357188"/>
          <a:ext cx="8777318" cy="80010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3) ALCANCE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ctr">
                        <a:spcAft>
                          <a:spcPts val="0"/>
                        </a:spcAft>
                      </a:pPr>
                      <a:r>
                        <a:rPr lang="es-MX" sz="2400" dirty="0" smtClean="0">
                          <a:solidFill>
                            <a:schemeClr val="bg1"/>
                          </a:solidFill>
                          <a:latin typeface="+mn-lt"/>
                          <a:ea typeface="Times New Roman"/>
                          <a:cs typeface="Times New Roman"/>
                        </a:rPr>
                        <a:t>Sujetos pasibles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 name="Group 32"/>
          <p:cNvGraphicFramePr>
            <a:graphicFrameLocks/>
          </p:cNvGraphicFramePr>
          <p:nvPr/>
        </p:nvGraphicFramePr>
        <p:xfrm>
          <a:off x="142875" y="1285875"/>
          <a:ext cx="8777318" cy="3360420"/>
        </p:xfrm>
        <a:graphic>
          <a:graphicData uri="http://schemas.openxmlformats.org/drawingml/2006/table">
            <a:tbl>
              <a:tblPr/>
              <a:tblGrid>
                <a:gridCol w="8777318"/>
              </a:tblGrid>
              <a:tr h="354330">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lang="es-MX" sz="2400" b="1" kern="1200" dirty="0" smtClean="0">
                          <a:solidFill>
                            <a:srgbClr val="FFFF00"/>
                          </a:solidFill>
                          <a:latin typeface="+mn-lt"/>
                          <a:ea typeface="Times New Roman"/>
                          <a:cs typeface="Times New Roman"/>
                        </a:rPr>
                        <a:t>Observaciones:</a:t>
                      </a:r>
                    </a:p>
                    <a:p>
                      <a:pPr marL="0" marR="0" lvl="0" indent="0" algn="just" defTabSz="914400" rtl="0" eaLnBrk="0" fontAlgn="base" latinLnBrk="0" hangingPunct="0">
                        <a:lnSpc>
                          <a:spcPct val="100000"/>
                        </a:lnSpc>
                        <a:spcBef>
                          <a:spcPct val="20000"/>
                        </a:spcBef>
                        <a:spcAft>
                          <a:spcPct val="0"/>
                        </a:spcAft>
                        <a:buClrTx/>
                        <a:buSzTx/>
                        <a:buFontTx/>
                        <a:buNone/>
                        <a:tabLst/>
                      </a:pPr>
                      <a:r>
                        <a:rPr lang="es-MX" sz="2000" kern="1200" dirty="0" smtClean="0">
                          <a:solidFill>
                            <a:schemeClr val="bg1"/>
                          </a:solidFill>
                          <a:latin typeface="+mn-lt"/>
                          <a:ea typeface="Times New Roman"/>
                          <a:cs typeface="Times New Roman"/>
                        </a:rPr>
                        <a:t>(I) Solo en estos casos las entidades pagadoras de las liquidaciones correspondientes a las operaciones realizadas por los usuarios de los sistemas de tarjetas de débito, de crédito, de compra y similares, deben actuar como agentes de retención.</a:t>
                      </a:r>
                    </a:p>
                    <a:p>
                      <a:pPr marL="0" marR="0" lvl="0" indent="0" algn="just" defTabSz="914400" rtl="0" eaLnBrk="0" fontAlgn="base" latinLnBrk="0" hangingPunct="0">
                        <a:lnSpc>
                          <a:spcPct val="100000"/>
                        </a:lnSpc>
                        <a:spcBef>
                          <a:spcPct val="20000"/>
                        </a:spcBef>
                        <a:spcAft>
                          <a:spcPct val="0"/>
                        </a:spcAft>
                        <a:buClrTx/>
                        <a:buSzTx/>
                        <a:buFontTx/>
                        <a:buNone/>
                        <a:tabLst/>
                      </a:pPr>
                      <a:r>
                        <a:rPr lang="es-MX" sz="2000" kern="1200" dirty="0" smtClean="0">
                          <a:solidFill>
                            <a:schemeClr val="bg1"/>
                          </a:solidFill>
                          <a:latin typeface="+mn-lt"/>
                          <a:ea typeface="Times New Roman"/>
                          <a:cs typeface="Times New Roman"/>
                        </a:rPr>
                        <a:t>(II) No resulta de aplicación cuando el bien objeto de la transacción revista en cabeza del sujeto inscripto en el Régimen Simplificado el carácter de bien de uso. Debe presentar nota en  carácter de Declaración </a:t>
                      </a:r>
                      <a:r>
                        <a:rPr lang="es-MX" sz="2000" kern="1200" dirty="0" smtClean="0">
                          <a:solidFill>
                            <a:schemeClr val="bg1"/>
                          </a:solidFill>
                          <a:latin typeface="+mn-lt"/>
                          <a:ea typeface="Times New Roman"/>
                          <a:cs typeface="Times New Roman"/>
                        </a:rPr>
                        <a:t>Jurada.</a:t>
                      </a:r>
                    </a:p>
                    <a:p>
                      <a:pPr marL="0" marR="0" lvl="0" indent="0" algn="just" defTabSz="914400" rtl="0" eaLnBrk="0" fontAlgn="base" latinLnBrk="0" hangingPunct="0">
                        <a:lnSpc>
                          <a:spcPct val="100000"/>
                        </a:lnSpc>
                        <a:spcBef>
                          <a:spcPct val="20000"/>
                        </a:spcBef>
                        <a:spcAft>
                          <a:spcPct val="0"/>
                        </a:spcAft>
                        <a:buClrTx/>
                        <a:buSzTx/>
                        <a:buFontTx/>
                        <a:buNone/>
                        <a:tabLst/>
                      </a:pPr>
                      <a:r>
                        <a:rPr lang="es-MX" sz="2000" kern="1200" dirty="0" smtClean="0">
                          <a:solidFill>
                            <a:schemeClr val="bg1"/>
                          </a:solidFill>
                          <a:latin typeface="+mn-lt"/>
                          <a:ea typeface="Times New Roman"/>
                          <a:cs typeface="Times New Roman"/>
                        </a:rPr>
                        <a:t>(III) Entendemos que esta es la única variante que se puede dar durante el transcurso del mes, dado que las otras condiciones se mantendrán inalterable hasta la finalización del mismo.</a:t>
                      </a:r>
                      <a:endParaRPr lang="es-MX" sz="2000" kern="1200" dirty="0" smtClean="0">
                        <a:solidFill>
                          <a:schemeClr val="bg1"/>
                        </a:solidFill>
                        <a:latin typeface="+mn-lt"/>
                        <a:ea typeface="Times New Roman"/>
                        <a:cs typeface="Times New Roman"/>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2"/>
          <p:cNvGraphicFramePr>
            <a:graphicFrameLocks noGrp="1"/>
          </p:cNvGraphicFramePr>
          <p:nvPr/>
        </p:nvGraphicFramePr>
        <p:xfrm>
          <a:off x="142875" y="285750"/>
          <a:ext cx="8777288" cy="2697480"/>
        </p:xfrm>
        <a:graphic>
          <a:graphicData uri="http://schemas.openxmlformats.org/drawingml/2006/table">
            <a:tbl>
              <a:tblPr/>
              <a:tblGrid>
                <a:gridCol w="2928938"/>
                <a:gridCol w="5848350"/>
              </a:tblGrid>
              <a:tr h="354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chemeClr val="bg1"/>
                          </a:solidFill>
                          <a:effectLst/>
                          <a:latin typeface="Times New Roman" pitchFamily="18" charset="0"/>
                          <a:cs typeface="Times New Roman" pitchFamily="18" charset="0"/>
                        </a:rPr>
                        <a:t>Régimen simplificado</a:t>
                      </a:r>
                      <a:endParaRPr kumimoji="0" lang="es-MX" sz="2400" b="0" i="0" u="none" strike="noStrike" cap="none" normalizeH="0" baseline="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chemeClr val="bg1"/>
                          </a:solidFill>
                          <a:effectLst/>
                          <a:latin typeface="Times New Roman" pitchFamily="18" charset="0"/>
                          <a:cs typeface="Times New Roman" pitchFamily="18" charset="0"/>
                        </a:rPr>
                        <a:t>Confirmación</a:t>
                      </a:r>
                      <a:endParaRPr kumimoji="0" lang="es-MX" sz="2400" b="0" i="0" u="none" strike="noStrike" cap="none" normalizeH="0" baseline="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chemeClr val="bg1"/>
                          </a:solidFill>
                          <a:effectLst/>
                          <a:latin typeface="Times New Roman" pitchFamily="18" charset="0"/>
                          <a:cs typeface="Times New Roman" pitchFamily="18" charset="0"/>
                        </a:rPr>
                        <a:t>→</a:t>
                      </a:r>
                      <a:endParaRPr kumimoji="0" lang="es-MX" sz="2400" b="0" i="0" u="none" strike="noStrike" cap="none" normalizeH="0" baseline="0" smtClean="0">
                        <a:ln>
                          <a:noFill/>
                        </a:ln>
                        <a:solidFill>
                          <a:schemeClr val="bg1"/>
                        </a:solidFill>
                        <a:effectLst/>
                        <a:latin typeface="Times New Roman" pitchFamily="18" charset="0"/>
                        <a:cs typeface="Times New Roman" pitchFamily="18" charset="0"/>
                      </a:endParaRP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2400" b="0" i="0" u="none" strike="noStrike" cap="none" normalizeH="0" baseline="0" smtClean="0">
                          <a:ln>
                            <a:noFill/>
                          </a:ln>
                          <a:solidFill>
                            <a:schemeClr val="bg1"/>
                          </a:solidFill>
                          <a:effectLst/>
                          <a:latin typeface="Times New Roman" pitchFamily="18" charset="0"/>
                          <a:cs typeface="Times New Roman" pitchFamily="18" charset="0"/>
                        </a:rPr>
                        <a:t>A través de consulta a la página web de AGIP se debe verificar la inscripción en el Régimen Simplificado, de los clientes, prestadores de obras y servicios y/o proveedores con quien se opere.</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chemeClr val="bg1"/>
                          </a:solidFill>
                          <a:effectLst/>
                          <a:latin typeface="Times New Roman" pitchFamily="18" charset="0"/>
                          <a:cs typeface="Times New Roman" pitchFamily="18" charset="0"/>
                        </a:rPr>
                        <a:t>-Padrón de contribuyentes con magnitudes superadas-</a:t>
                      </a:r>
                      <a:endParaRPr kumimoji="0" lang="es-MX" sz="2400" b="0" i="0" u="none" strike="noStrike" cap="none" normalizeH="0" baseline="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chemeClr val="bg1"/>
                          </a:solidFill>
                          <a:effectLst/>
                          <a:latin typeface="Times New Roman" pitchFamily="18" charset="0"/>
                          <a:cs typeface="Times New Roman" pitchFamily="18" charset="0"/>
                        </a:rPr>
                        <a:t>↓</a:t>
                      </a:r>
                      <a:endParaRPr kumimoji="0" lang="es-MX" sz="2400" b="0" i="0" u="none" strike="noStrike" cap="none" normalizeH="0" baseline="0" smtClean="0">
                        <a:ln>
                          <a:noFill/>
                        </a:ln>
                        <a:solidFill>
                          <a:schemeClr val="bg1"/>
                        </a:solidFill>
                        <a:effectLst/>
                        <a:latin typeface="Times New Roman" pitchFamily="18" charset="0"/>
                        <a:cs typeface="Times New Roman" pitchFamily="18" charset="0"/>
                      </a:endParaRP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2"/>
          <p:cNvGraphicFramePr>
            <a:graphicFrameLocks/>
          </p:cNvGraphicFramePr>
          <p:nvPr/>
        </p:nvGraphicFramePr>
        <p:xfrm>
          <a:off x="142875" y="285750"/>
          <a:ext cx="8777318" cy="2994660"/>
        </p:xfrm>
        <a:graphic>
          <a:graphicData uri="http://schemas.openxmlformats.org/drawingml/2006/table">
            <a:tbl>
              <a:tblPr/>
              <a:tblGrid>
                <a:gridCol w="8777318"/>
              </a:tblGrid>
              <a:tr h="354330">
                <a:tc>
                  <a:txBody>
                    <a:bodyPr/>
                    <a:lstStyle/>
                    <a:p>
                      <a:pPr algn="just"/>
                      <a:r>
                        <a:rPr lang="es-MX" sz="2400" kern="1200" dirty="0" smtClean="0">
                          <a:solidFill>
                            <a:schemeClr val="bg1"/>
                          </a:solidFill>
                          <a:latin typeface="+mn-lt"/>
                          <a:ea typeface="Times New Roman"/>
                          <a:cs typeface="Times New Roman"/>
                        </a:rPr>
                        <a:t>Nómina de contribuyentes inscriptos en el Régimen Simplificado conformada por aquellos sujetos que: </a:t>
                      </a:r>
                    </a:p>
                    <a:p>
                      <a:pPr algn="just"/>
                      <a:r>
                        <a:rPr lang="es-MX" sz="2400" kern="1200" dirty="0" smtClean="0">
                          <a:solidFill>
                            <a:schemeClr val="bg1"/>
                          </a:solidFill>
                          <a:latin typeface="+mn-lt"/>
                          <a:ea typeface="Times New Roman"/>
                          <a:cs typeface="Times New Roman"/>
                        </a:rPr>
                        <a:t>• Tuvieran magnitudes superadas, y/o</a:t>
                      </a:r>
                    </a:p>
                    <a:p>
                      <a:pPr algn="just"/>
                      <a:r>
                        <a:rPr lang="es-MX" sz="2400" kern="1200" dirty="0" smtClean="0">
                          <a:solidFill>
                            <a:schemeClr val="bg1"/>
                          </a:solidFill>
                          <a:latin typeface="+mn-lt"/>
                          <a:ea typeface="Times New Roman"/>
                          <a:cs typeface="Times New Roman"/>
                        </a:rPr>
                        <a:t>• hubieran sufrido retenciones y/o percepciones del presente régimen</a:t>
                      </a:r>
                    </a:p>
                    <a:p>
                      <a:pPr algn="just"/>
                      <a:endParaRPr lang="es-MX" sz="2400" kern="1200" dirty="0" smtClean="0">
                        <a:solidFill>
                          <a:schemeClr val="bg1"/>
                        </a:solidFill>
                        <a:latin typeface="+mn-lt"/>
                        <a:ea typeface="Times New Roman"/>
                        <a:cs typeface="Times New Roman"/>
                      </a:endParaRPr>
                    </a:p>
                    <a:p>
                      <a:pPr algn="just"/>
                      <a:r>
                        <a:rPr lang="es-MX" sz="2400" b="1" u="sng" kern="1200" dirty="0" smtClean="0">
                          <a:solidFill>
                            <a:srgbClr val="FFFF00"/>
                          </a:solidFill>
                          <a:latin typeface="+mn-lt"/>
                          <a:ea typeface="Times New Roman"/>
                          <a:cs typeface="Times New Roman"/>
                        </a:rPr>
                        <a:t>Consulta del padrón</a:t>
                      </a:r>
                      <a:r>
                        <a:rPr lang="es-MX" sz="2400" kern="1200" dirty="0" smtClean="0">
                          <a:solidFill>
                            <a:schemeClr val="bg1"/>
                          </a:solidFill>
                          <a:latin typeface="+mn-lt"/>
                          <a:ea typeface="Times New Roman"/>
                          <a:cs typeface="Times New Roman"/>
                        </a:rPr>
                        <a:t>: A través de la página web de la AGIP www.agip.gob.ar. La misma de actualiza en forma mensual el día 25 o próximo día hábil de cada mes.</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2"/>
          <p:cNvGraphicFramePr>
            <a:graphicFrameLocks/>
          </p:cNvGraphicFramePr>
          <p:nvPr/>
        </p:nvGraphicFramePr>
        <p:xfrm>
          <a:off x="142875" y="285750"/>
          <a:ext cx="8777318" cy="4160520"/>
        </p:xfrm>
        <a:graphic>
          <a:graphicData uri="http://schemas.openxmlformats.org/drawingml/2006/table">
            <a:tbl>
              <a:tblPr/>
              <a:tblGrid>
                <a:gridCol w="2143140"/>
                <a:gridCol w="6634178"/>
              </a:tblGrid>
              <a:tr h="354330">
                <a:tc gridSpan="2">
                  <a:txBody>
                    <a:bodyPr/>
                    <a:lstStyle/>
                    <a:p>
                      <a:pPr algn="just"/>
                      <a:r>
                        <a:rPr lang="es-MX" sz="2400" b="1" kern="1200" dirty="0" smtClean="0">
                          <a:solidFill>
                            <a:srgbClr val="FFFF00"/>
                          </a:solidFill>
                          <a:latin typeface="+mn-lt"/>
                          <a:ea typeface="Times New Roman"/>
                          <a:cs typeface="Times New Roman"/>
                        </a:rPr>
                        <a:t>Nota</a:t>
                      </a:r>
                      <a:r>
                        <a:rPr lang="es-MX" sz="2400" kern="1200" dirty="0" smtClean="0">
                          <a:solidFill>
                            <a:schemeClr val="bg1"/>
                          </a:solidFill>
                          <a:latin typeface="+mn-lt"/>
                          <a:ea typeface="Times New Roman"/>
                          <a:cs typeface="Times New Roman"/>
                        </a:rPr>
                        <a:t>: El sufrir retenciones y/o percepciones implica la incorporación al Padrón de Contribuyentes del Régimen Simplificado con magnitudes.</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s-MX"/>
                    </a:p>
                  </a:txBody>
                  <a:tcPr/>
                </a:tc>
              </a:tr>
              <a:tr h="354330">
                <a:tc>
                  <a:txBody>
                    <a:bodyPr/>
                    <a:lstStyle/>
                    <a:p>
                      <a:pPr algn="just"/>
                      <a:r>
                        <a:rPr lang="es-MX" sz="2400" kern="1200" dirty="0" smtClean="0">
                          <a:solidFill>
                            <a:schemeClr val="bg1"/>
                          </a:solidFill>
                          <a:latin typeface="+mn-lt"/>
                          <a:ea typeface="Times New Roman"/>
                          <a:cs typeface="Times New Roman"/>
                        </a:rPr>
                        <a:t>Padrón de contribuyentes con magnitudes superadas. Cambios</a:t>
                      </a: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r>
                        <a:rPr lang="es-MX" sz="2400" u="sng" kern="1200" dirty="0" smtClean="0">
                          <a:solidFill>
                            <a:srgbClr val="FFFF00"/>
                          </a:solidFill>
                          <a:latin typeface="+mn-lt"/>
                          <a:ea typeface="Times New Roman"/>
                          <a:cs typeface="Times New Roman"/>
                        </a:rPr>
                        <a:t>Baja</a:t>
                      </a:r>
                      <a:r>
                        <a:rPr lang="es-MX" sz="2400" kern="1200" dirty="0" smtClean="0">
                          <a:solidFill>
                            <a:schemeClr val="bg1"/>
                          </a:solidFill>
                          <a:latin typeface="+mn-lt"/>
                          <a:ea typeface="Times New Roman"/>
                          <a:cs typeface="Times New Roman"/>
                        </a:rPr>
                        <a:t>: Tramitada hasta el día 20 de un mes, tendrá efecto a partir del día 1 del mes siguiente. De lo contrario la baja procede a partir del mes subsiguiente.</a:t>
                      </a:r>
                    </a:p>
                    <a:p>
                      <a:pPr algn="just"/>
                      <a:r>
                        <a:rPr lang="es-MX" sz="2400" u="sng" kern="1200" dirty="0" smtClean="0">
                          <a:solidFill>
                            <a:srgbClr val="FFFF00"/>
                          </a:solidFill>
                          <a:latin typeface="+mn-lt"/>
                          <a:ea typeface="Times New Roman"/>
                          <a:cs typeface="Times New Roman"/>
                        </a:rPr>
                        <a:t>Permanencia</a:t>
                      </a:r>
                      <a:r>
                        <a:rPr lang="es-MX" sz="2400" kern="1200" dirty="0" smtClean="0">
                          <a:solidFill>
                            <a:schemeClr val="bg1"/>
                          </a:solidFill>
                          <a:latin typeface="+mn-lt"/>
                          <a:ea typeface="Times New Roman"/>
                          <a:cs typeface="Times New Roman"/>
                        </a:rPr>
                        <a:t>: Todo contribuyente que resulte incluido en el “Padrón” permanecerá en el mismo por un período no menor a un mes calendario.</a:t>
                      </a:r>
                    </a:p>
                    <a:p>
                      <a:pPr algn="just"/>
                      <a:endParaRPr lang="es-MX" sz="2400" kern="1200" dirty="0" smtClean="0">
                        <a:solidFill>
                          <a:schemeClr val="bg1"/>
                        </a:solidFill>
                        <a:latin typeface="+mn-lt"/>
                        <a:ea typeface="Times New Roman"/>
                        <a:cs typeface="Times New Roman"/>
                      </a:endParaRPr>
                    </a:p>
                  </a:txBody>
                  <a:tcPr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214313"/>
          <a:ext cx="8777318" cy="482346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4) CÁLCULO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ctr">
                        <a:spcAft>
                          <a:spcPts val="0"/>
                        </a:spcAft>
                      </a:pPr>
                      <a:r>
                        <a:rPr kumimoji="0" lang="es-MX" sz="2400" b="1" i="0" u="none" strike="noStrike" kern="1200" cap="none" normalizeH="0" baseline="0" dirty="0" smtClean="0">
                          <a:ln>
                            <a:noFill/>
                          </a:ln>
                          <a:solidFill>
                            <a:srgbClr val="00FF00"/>
                          </a:solidFill>
                          <a:effectLst/>
                          <a:latin typeface="Times New Roman" pitchFamily="18" charset="0"/>
                          <a:ea typeface="+mn-ea"/>
                          <a:cs typeface="+mn-cs"/>
                        </a:rPr>
                        <a:t>Base de la retención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just">
                        <a:spcAft>
                          <a:spcPts val="0"/>
                        </a:spcAft>
                      </a:pPr>
                      <a:r>
                        <a:rPr lang="es-MX" sz="2200" dirty="0" smtClean="0">
                          <a:solidFill>
                            <a:schemeClr val="bg1"/>
                          </a:solidFill>
                          <a:latin typeface="+mn-lt"/>
                          <a:ea typeface="Times New Roman"/>
                          <a:cs typeface="Times New Roman"/>
                        </a:rPr>
                        <a:t>El importe total -neto de impuestos que figuren discriminados en la factura o documento equivalente- de la operación, cuya deuda se cancela -ya sea en forma total o parcial-.</a:t>
                      </a:r>
                    </a:p>
                    <a:p>
                      <a:pPr algn="just">
                        <a:spcAft>
                          <a:spcPts val="0"/>
                        </a:spcAft>
                      </a:pPr>
                      <a:r>
                        <a:rPr lang="es-MX" sz="2200" dirty="0" smtClean="0">
                          <a:solidFill>
                            <a:schemeClr val="bg1"/>
                          </a:solidFill>
                          <a:latin typeface="+mn-lt"/>
                          <a:ea typeface="Times New Roman"/>
                          <a:cs typeface="Times New Roman"/>
                        </a:rPr>
                        <a:t>Asimismo se establece que no debe considerarse el monto correspondiente al impuesto al valor agregado cuando en la factura se indique expresamente el importe y alícuota atribuible a tal gravamen.</a:t>
                      </a:r>
                    </a:p>
                    <a:p>
                      <a:pPr algn="just">
                        <a:spcAft>
                          <a:spcPts val="0"/>
                        </a:spcAft>
                      </a:pPr>
                      <a:r>
                        <a:rPr lang="es-MX" sz="2200" u="sng" dirty="0" smtClean="0">
                          <a:solidFill>
                            <a:srgbClr val="FFFF00"/>
                          </a:solidFill>
                          <a:latin typeface="+mn-lt"/>
                          <a:ea typeface="Times New Roman"/>
                          <a:cs typeface="Times New Roman"/>
                        </a:rPr>
                        <a:t>Pagos parciales</a:t>
                      </a:r>
                      <a:r>
                        <a:rPr lang="es-MX" sz="2200" dirty="0" smtClean="0">
                          <a:solidFill>
                            <a:schemeClr val="bg1"/>
                          </a:solidFill>
                          <a:latin typeface="+mn-lt"/>
                          <a:ea typeface="Times New Roman"/>
                          <a:cs typeface="Times New Roman"/>
                        </a:rPr>
                        <a:t>: Cuando se realicen pagos parciales, corresponde efectuar la retención en oportunidad del primer pago. Si la suma de dinero abonada resultara inferior al importe a retener, la retención se efectuará hasta la concurrencia del importe abonado siguiendo igual temperamento en oportunidad de los sucesivos pagos que cancelen la obligación, hasta alcanzar el total de la retención a practicar.</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214313"/>
          <a:ext cx="8777318" cy="1676400"/>
        </p:xfrm>
        <a:graphic>
          <a:graphicData uri="http://schemas.openxmlformats.org/drawingml/2006/table">
            <a:tbl>
              <a:tblPr/>
              <a:tblGrid>
                <a:gridCol w="8777318"/>
              </a:tblGrid>
              <a:tr h="354330">
                <a:tc>
                  <a:txBody>
                    <a:bodyPr/>
                    <a:lstStyle/>
                    <a:p>
                      <a:pPr algn="just">
                        <a:spcAft>
                          <a:spcPts val="0"/>
                        </a:spcAft>
                      </a:pPr>
                      <a:r>
                        <a:rPr lang="es-MX" sz="2200" u="sng" dirty="0" smtClean="0">
                          <a:solidFill>
                            <a:srgbClr val="FFFF00"/>
                          </a:solidFill>
                          <a:latin typeface="+mn-lt"/>
                          <a:ea typeface="Times New Roman"/>
                          <a:cs typeface="Times New Roman"/>
                        </a:rPr>
                        <a:t>Dación de pago, permuta</a:t>
                      </a:r>
                      <a:r>
                        <a:rPr lang="es-MX" sz="2200" dirty="0" smtClean="0">
                          <a:solidFill>
                            <a:schemeClr val="bg1"/>
                          </a:solidFill>
                          <a:latin typeface="+mn-lt"/>
                          <a:ea typeface="Times New Roman"/>
                          <a:cs typeface="Times New Roman"/>
                        </a:rPr>
                        <a:t>: En las operaciones de cambio o permuta, o cuando las obligaciones se cancelen mediante dación en pago: </a:t>
                      </a:r>
                    </a:p>
                    <a:p>
                      <a:pPr algn="just">
                        <a:spcAft>
                          <a:spcPts val="0"/>
                        </a:spcAft>
                      </a:pPr>
                      <a:r>
                        <a:rPr lang="es-MX" sz="2200" dirty="0" smtClean="0">
                          <a:solidFill>
                            <a:schemeClr val="bg1"/>
                          </a:solidFill>
                          <a:latin typeface="+mn-lt"/>
                          <a:ea typeface="Times New Roman"/>
                          <a:cs typeface="Times New Roman"/>
                        </a:rPr>
                        <a:t>• La retención se practicará únicamente cuando el precio se integre parcialmente mediante una suma de dinero y se calculará sobre el monto total de la operación.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642938" y="857250"/>
            <a:ext cx="8001000" cy="3170238"/>
          </a:xfrm>
          <a:prstGeom prst="rect">
            <a:avLst/>
          </a:prstGeom>
          <a:noFill/>
          <a:ln w="9525">
            <a:noFill/>
            <a:miter lim="800000"/>
            <a:headEnd/>
            <a:tailEnd/>
          </a:ln>
        </p:spPr>
        <p:txBody>
          <a:bodyPr>
            <a:spAutoFit/>
          </a:bodyPr>
          <a:lstStyle/>
          <a:p>
            <a:pPr>
              <a:spcBef>
                <a:spcPct val="50000"/>
              </a:spcBef>
            </a:pPr>
            <a:r>
              <a:rPr lang="es-MX" sz="4000">
                <a:solidFill>
                  <a:schemeClr val="bg1"/>
                </a:solidFill>
                <a:latin typeface="Verdana" pitchFamily="34" charset="0"/>
                <a:cs typeface="Times New Roman" pitchFamily="18" charset="0"/>
              </a:rPr>
              <a:t>UNA HERRAMIENTA ÚTIL PARA LAS DECISIONES DIARIAS DE LOS AGENTES DE RECAUDACIÓN POR LA CIUDAD</a:t>
            </a:r>
            <a:endParaRPr lang="es-ES" sz="4000">
              <a:solidFill>
                <a:schemeClr val="bg1"/>
              </a:solidFill>
              <a:latin typeface="Verdan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ipe(left)">
                                      <p:cBhvr>
                                        <p:cTn id="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214313"/>
          <a:ext cx="8777318" cy="448818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4) CÁLCULO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ctr">
                        <a:spcAft>
                          <a:spcPts val="0"/>
                        </a:spcAft>
                      </a:pPr>
                      <a:r>
                        <a:rPr kumimoji="0" lang="es-MX" sz="2400" b="1" i="0" u="none" strike="noStrike" kern="1200" cap="none" normalizeH="0" baseline="0" dirty="0" smtClean="0">
                          <a:ln>
                            <a:noFill/>
                          </a:ln>
                          <a:solidFill>
                            <a:srgbClr val="FFFF00"/>
                          </a:solidFill>
                          <a:effectLst/>
                          <a:latin typeface="Times New Roman" pitchFamily="18" charset="0"/>
                          <a:ea typeface="+mn-ea"/>
                          <a:cs typeface="+mn-cs"/>
                        </a:rPr>
                        <a:t>Base de la percepción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just">
                        <a:spcAft>
                          <a:spcPts val="0"/>
                        </a:spcAft>
                      </a:pPr>
                      <a:r>
                        <a:rPr lang="es-MX" sz="2200" dirty="0" smtClean="0">
                          <a:solidFill>
                            <a:schemeClr val="bg1"/>
                          </a:solidFill>
                          <a:latin typeface="+mn-lt"/>
                          <a:ea typeface="Times New Roman"/>
                          <a:cs typeface="Times New Roman"/>
                        </a:rPr>
                        <a:t>El importe total que surja de la factura o documento equivalente, sin permitirse deducción alguna, excepto la de los impuestos que alcanzando la operación, se los consigne en forma discriminada. </a:t>
                      </a:r>
                    </a:p>
                    <a:p>
                      <a:pPr algn="just">
                        <a:spcAft>
                          <a:spcPts val="0"/>
                        </a:spcAft>
                      </a:pPr>
                      <a:r>
                        <a:rPr lang="es-MX" sz="2200" dirty="0" smtClean="0">
                          <a:solidFill>
                            <a:schemeClr val="bg1"/>
                          </a:solidFill>
                          <a:latin typeface="+mn-lt"/>
                          <a:ea typeface="Times New Roman"/>
                          <a:cs typeface="Times New Roman"/>
                        </a:rPr>
                        <a:t>Asimismo se establece que no debe considerarse el monto correspondiente al impuesto al valor agregado cuando en la factura se indique expresamente el importe y alícuota atribuible a tal gravamen.</a:t>
                      </a:r>
                    </a:p>
                    <a:p>
                      <a:pPr algn="just">
                        <a:spcAft>
                          <a:spcPts val="0"/>
                        </a:spcAft>
                      </a:pPr>
                      <a:r>
                        <a:rPr lang="es-MX" sz="2200" u="sng" dirty="0" smtClean="0">
                          <a:solidFill>
                            <a:srgbClr val="FFFF00"/>
                          </a:solidFill>
                          <a:latin typeface="+mn-lt"/>
                          <a:ea typeface="Times New Roman"/>
                          <a:cs typeface="Times New Roman"/>
                        </a:rPr>
                        <a:t>Dación de pago, permuta</a:t>
                      </a:r>
                      <a:r>
                        <a:rPr lang="es-MX" sz="2200" dirty="0" smtClean="0">
                          <a:solidFill>
                            <a:schemeClr val="bg1"/>
                          </a:solidFill>
                          <a:latin typeface="+mn-lt"/>
                          <a:ea typeface="Times New Roman"/>
                          <a:cs typeface="Times New Roman"/>
                        </a:rPr>
                        <a:t>: En las operaciones de cambio o permuta, o cuando las obligaciones se cancelen mediante dación en pago: </a:t>
                      </a:r>
                    </a:p>
                    <a:p>
                      <a:pPr algn="just">
                        <a:spcAft>
                          <a:spcPts val="0"/>
                        </a:spcAft>
                      </a:pPr>
                      <a:r>
                        <a:rPr lang="es-MX" sz="2200" dirty="0" smtClean="0">
                          <a:solidFill>
                            <a:schemeClr val="bg1"/>
                          </a:solidFill>
                          <a:latin typeface="+mn-lt"/>
                          <a:ea typeface="Times New Roman"/>
                          <a:cs typeface="Times New Roman"/>
                        </a:rPr>
                        <a:t>• La percepción se calculará sobre el valor asignado al bien dado en permuta más la suma dineraria entregada por el contribuyente inscripto en el Régimen Simplificado.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noGrp="1"/>
          </p:cNvGraphicFramePr>
          <p:nvPr/>
        </p:nvGraphicFramePr>
        <p:xfrm>
          <a:off x="142875" y="214313"/>
          <a:ext cx="8777288" cy="1458913"/>
        </p:xfrm>
        <a:graphic>
          <a:graphicData uri="http://schemas.openxmlformats.org/drawingml/2006/table">
            <a:tbl>
              <a:tblPr/>
              <a:tblGrid>
                <a:gridCol w="4387850"/>
                <a:gridCol w="4389438"/>
              </a:tblGrid>
              <a:tr h="354013">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4) CÁLCULO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354013">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200" b="0" i="0" u="none" strike="noStrike" cap="none" normalizeH="0" baseline="0" dirty="0" smtClean="0">
                          <a:ln>
                            <a:noFill/>
                          </a:ln>
                          <a:solidFill>
                            <a:schemeClr val="bg1"/>
                          </a:solidFill>
                          <a:effectLst/>
                          <a:latin typeface="Times New Roman" pitchFamily="18" charset="0"/>
                          <a:cs typeface="Times New Roman" pitchFamily="18" charset="0"/>
                        </a:rPr>
                        <a:t> </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177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200" b="0" i="0" u="none" strike="noStrike" cap="none" normalizeH="0" baseline="0" smtClean="0">
                          <a:ln>
                            <a:noFill/>
                          </a:ln>
                          <a:solidFill>
                            <a:schemeClr val="bg1"/>
                          </a:solidFill>
                          <a:effectLst/>
                          <a:latin typeface="Times New Roman" pitchFamily="18" charset="0"/>
                          <a:cs typeface="Times New Roman" pitchFamily="18" charset="0"/>
                        </a:rPr>
                        <a:t>Alícuota general→</a:t>
                      </a:r>
                      <a:endParaRPr kumimoji="0" lang="es-MX" sz="2200" b="0" i="0" u="none" strike="noStrike" cap="none" normalizeH="0" baseline="0" smtClean="0">
                        <a:ln>
                          <a:noFill/>
                        </a:ln>
                        <a:solidFill>
                          <a:schemeClr val="bg1"/>
                        </a:solidFill>
                        <a:effectLst/>
                        <a:latin typeface="Times New Roman" pitchFamily="18" charset="0"/>
                        <a:cs typeface="Times New Roman" pitchFamily="18" charset="0"/>
                      </a:endParaRP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200" b="0" i="0" u="none" strike="noStrike" cap="none" normalizeH="0" baseline="0" dirty="0" smtClean="0">
                          <a:ln>
                            <a:noFill/>
                          </a:ln>
                          <a:solidFill>
                            <a:schemeClr val="bg1"/>
                          </a:solidFill>
                          <a:effectLst/>
                          <a:latin typeface="Times New Roman" pitchFamily="18" charset="0"/>
                          <a:cs typeface="Times New Roman" pitchFamily="18" charset="0"/>
                        </a:rPr>
                        <a:t>3%</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200" b="0" i="0" u="none" strike="noStrike" cap="none" normalizeH="0" baseline="0" smtClean="0">
                          <a:ln>
                            <a:noFill/>
                          </a:ln>
                          <a:solidFill>
                            <a:schemeClr val="bg1"/>
                          </a:solidFill>
                          <a:effectLst/>
                          <a:latin typeface="Times New Roman" pitchFamily="18" charset="0"/>
                          <a:cs typeface="Times New Roman" pitchFamily="18" charset="0"/>
                        </a:rPr>
                        <a:t>Alícuota riesgo fiscal</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200" b="0" i="0" u="none" strike="noStrike" cap="none" normalizeH="0" baseline="0" dirty="0" smtClean="0">
                          <a:ln>
                            <a:noFill/>
                          </a:ln>
                          <a:solidFill>
                            <a:schemeClr val="bg1"/>
                          </a:solidFill>
                          <a:effectLst/>
                          <a:latin typeface="Times New Roman" pitchFamily="18" charset="0"/>
                          <a:cs typeface="Times New Roman" pitchFamily="18" charset="0"/>
                        </a:rPr>
                        <a:t>4,5%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214313"/>
          <a:ext cx="8777318" cy="1440180"/>
        </p:xfrm>
        <a:graphic>
          <a:graphicData uri="http://schemas.openxmlformats.org/drawingml/2006/table">
            <a:tbl>
              <a:tblPr/>
              <a:tblGrid>
                <a:gridCol w="4388659"/>
                <a:gridCol w="4388659"/>
              </a:tblGrid>
              <a:tr h="35433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5) MOMENTO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177165">
                <a:tc>
                  <a:txBody>
                    <a:bodyPr/>
                    <a:lstStyle/>
                    <a:p>
                      <a:pPr algn="ctr">
                        <a:spcAft>
                          <a:spcPts val="0"/>
                        </a:spcAft>
                      </a:pPr>
                      <a:r>
                        <a:rPr lang="es-MX" sz="2200" kern="1200" dirty="0" smtClean="0">
                          <a:solidFill>
                            <a:schemeClr val="bg1"/>
                          </a:solidFill>
                          <a:latin typeface="+mn-lt"/>
                          <a:ea typeface="Times New Roman"/>
                          <a:cs typeface="Times New Roman"/>
                        </a:rPr>
                        <a:t>La retención debe efectuarse en oportunidad de efectuar el pago del importe respectivo.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s-MX" sz="2200" dirty="0" smtClean="0">
                          <a:solidFill>
                            <a:schemeClr val="bg1"/>
                          </a:solidFill>
                          <a:latin typeface="+mn-lt"/>
                          <a:ea typeface="Times New Roman"/>
                          <a:cs typeface="Times New Roman"/>
                        </a:rPr>
                        <a:t>Las percepciones deben efectuarse en el momento en que la factura o documento equivalente se emita.</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214313"/>
          <a:ext cx="8777318" cy="177546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7) CARÁCTER</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165">
                <a:tc>
                  <a:txBody>
                    <a:bodyPr/>
                    <a:lstStyle/>
                    <a:p>
                      <a:pPr algn="ctr">
                        <a:spcAft>
                          <a:spcPts val="0"/>
                        </a:spcAft>
                      </a:pPr>
                      <a:r>
                        <a:rPr lang="es-MX" sz="2200" kern="1200" dirty="0" smtClean="0">
                          <a:solidFill>
                            <a:schemeClr val="bg1"/>
                          </a:solidFill>
                          <a:latin typeface="+mn-lt"/>
                          <a:ea typeface="Times New Roman"/>
                          <a:cs typeface="Times New Roman"/>
                        </a:rPr>
                        <a:t>La retención y/o percepción sufrida tendrá, a partir del mes en que se inscriba en la Categoría “Contribuyente Local” o Categoría “Convenio Multilateral” del impuesto sobre los ingresos brutos, el carácter de pago a cuenta del impuesto para la jurisdicción de la Ciudad Autónoma de Buenos Aires.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214313"/>
          <a:ext cx="8777318" cy="3215640"/>
        </p:xfrm>
        <a:graphic>
          <a:graphicData uri="http://schemas.openxmlformats.org/drawingml/2006/table">
            <a:tbl>
              <a:tblPr/>
              <a:tblGrid>
                <a:gridCol w="5357850"/>
                <a:gridCol w="3419468"/>
              </a:tblGrid>
              <a:tr h="35433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8) CONSTANCIA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00FF00"/>
                          </a:solidFill>
                          <a:effectLst/>
                          <a:latin typeface="Times New Roman" pitchFamily="18" charset="0"/>
                        </a:rPr>
                        <a:t>RETENCIÓN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FFFF00"/>
                          </a:solidFill>
                          <a:effectLst/>
                          <a:latin typeface="Times New Roman" pitchFamily="18" charset="0"/>
                        </a:rPr>
                        <a:t>PERCEPCIÓN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165">
                <a:tc>
                  <a:txBody>
                    <a:bodyPr/>
                    <a:lstStyle/>
                    <a:p>
                      <a:pPr algn="just">
                        <a:spcAft>
                          <a:spcPts val="0"/>
                        </a:spcAft>
                      </a:pPr>
                      <a:r>
                        <a:rPr lang="es-MX" sz="2200" kern="1200" dirty="0" smtClean="0">
                          <a:solidFill>
                            <a:schemeClr val="bg1"/>
                          </a:solidFill>
                          <a:latin typeface="+mn-lt"/>
                          <a:ea typeface="Times New Roman"/>
                          <a:cs typeface="Times New Roman"/>
                        </a:rPr>
                        <a:t>Certificado de retención, la que deberá contener los datos obligatorios dispuesto por la resolución (</a:t>
                      </a:r>
                      <a:r>
                        <a:rPr lang="es-MX" sz="2200" kern="1200" dirty="0" err="1" smtClean="0">
                          <a:solidFill>
                            <a:schemeClr val="bg1"/>
                          </a:solidFill>
                          <a:latin typeface="+mn-lt"/>
                          <a:ea typeface="Times New Roman"/>
                          <a:cs typeface="Times New Roman"/>
                        </a:rPr>
                        <a:t>AGIP</a:t>
                      </a:r>
                      <a:r>
                        <a:rPr lang="es-MX" sz="2200" kern="1200" dirty="0" smtClean="0">
                          <a:solidFill>
                            <a:schemeClr val="bg1"/>
                          </a:solidFill>
                          <a:latin typeface="+mn-lt"/>
                          <a:ea typeface="Times New Roman"/>
                          <a:cs typeface="Times New Roman"/>
                        </a:rPr>
                        <a:t>) </a:t>
                      </a:r>
                      <a:r>
                        <a:rPr lang="es-MX" sz="2200" kern="1200" dirty="0" smtClean="0">
                          <a:solidFill>
                            <a:schemeClr val="bg1"/>
                          </a:solidFill>
                          <a:latin typeface="+mn-lt"/>
                          <a:ea typeface="Times New Roman"/>
                          <a:cs typeface="Times New Roman"/>
                        </a:rPr>
                        <a:t>939/2013</a:t>
                      </a:r>
                      <a:endParaRPr lang="es-MX" sz="2200" kern="1200" dirty="0" smtClean="0">
                        <a:solidFill>
                          <a:schemeClr val="bg1"/>
                        </a:solidFill>
                        <a:latin typeface="+mn-lt"/>
                        <a:ea typeface="Times New Roman"/>
                        <a:cs typeface="Times New Roman"/>
                      </a:endParaRPr>
                    </a:p>
                    <a:p>
                      <a:pPr algn="just">
                        <a:spcAft>
                          <a:spcPts val="0"/>
                        </a:spcAft>
                      </a:pPr>
                      <a:r>
                        <a:rPr lang="es-MX" sz="2200" kern="1200" dirty="0" smtClean="0">
                          <a:solidFill>
                            <a:schemeClr val="bg1"/>
                          </a:solidFill>
                          <a:latin typeface="+mn-lt"/>
                          <a:ea typeface="Times New Roman"/>
                          <a:cs typeface="Times New Roman"/>
                        </a:rPr>
                        <a:t>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spcAft>
                          <a:spcPts val="0"/>
                        </a:spcAft>
                      </a:pPr>
                      <a:r>
                        <a:rPr lang="es-MX" sz="2200" kern="1200" dirty="0" smtClean="0">
                          <a:solidFill>
                            <a:schemeClr val="bg1"/>
                          </a:solidFill>
                          <a:latin typeface="+mn-lt"/>
                          <a:ea typeface="Times New Roman"/>
                          <a:cs typeface="Times New Roman"/>
                        </a:rPr>
                        <a:t>La factura o documento equivalente donde conste en forma discriminada el impuesto percibido, bajo la denominación “Percepción Sujeto Excedido Régimen Simplificado 3%”.</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noGrp="1"/>
          </p:cNvGraphicFramePr>
          <p:nvPr/>
        </p:nvGraphicFramePr>
        <p:xfrm>
          <a:off x="142875" y="214313"/>
          <a:ext cx="8777288" cy="2446020"/>
        </p:xfrm>
        <a:graphic>
          <a:graphicData uri="http://schemas.openxmlformats.org/drawingml/2006/table">
            <a:tbl>
              <a:tblPr/>
              <a:tblGrid>
                <a:gridCol w="8777288"/>
              </a:tblGrid>
              <a:tr h="3540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9) INGRESO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200" b="0" i="0" u="none" strike="noStrike" cap="none" normalizeH="0" baseline="0" dirty="0" smtClean="0">
                          <a:ln>
                            <a:noFill/>
                          </a:ln>
                          <a:solidFill>
                            <a:schemeClr val="bg1"/>
                          </a:solidFill>
                          <a:effectLst/>
                          <a:latin typeface="Times New Roman" pitchFamily="18" charset="0"/>
                          <a:cs typeface="Times New Roman" pitchFamily="18" charset="0"/>
                        </a:rPr>
                        <a:t>El mes inmediato siguiente al período en que corresponden las retenciones, a través del formulario de pago emitido por el programa aplicativo </a:t>
                      </a:r>
                      <a:r>
                        <a:rPr kumimoji="0" lang="es-MX" sz="2200" b="0" i="0" u="none" strike="noStrike" cap="none" normalizeH="0" baseline="0" dirty="0" err="1" smtClean="0">
                          <a:ln>
                            <a:noFill/>
                          </a:ln>
                          <a:solidFill>
                            <a:schemeClr val="bg1"/>
                          </a:solidFill>
                          <a:effectLst/>
                          <a:latin typeface="Times New Roman" pitchFamily="18" charset="0"/>
                          <a:cs typeface="Times New Roman" pitchFamily="18" charset="0"/>
                        </a:rPr>
                        <a:t>ARCIBA</a:t>
                      </a:r>
                      <a:r>
                        <a:rPr kumimoji="0" lang="es-MX" sz="2200" b="0" i="0" u="none" strike="noStrike" cap="none" normalizeH="0" baseline="0" dirty="0" smtClean="0">
                          <a:ln>
                            <a:noFill/>
                          </a:ln>
                          <a:solidFill>
                            <a:schemeClr val="bg1"/>
                          </a:solidFill>
                          <a:effectLst/>
                          <a:latin typeface="Times New Roman" pitchFamily="18" charset="0"/>
                          <a:cs typeface="Times New Roman" pitchFamily="18" charset="0"/>
                        </a:rPr>
                        <a:t> utilizando a tales fines los siguientes ítems: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200" b="0" i="0" u="none" strike="noStrike" cap="none" normalizeH="0" baseline="0" dirty="0" smtClean="0">
                          <a:ln>
                            <a:noFill/>
                          </a:ln>
                          <a:solidFill>
                            <a:schemeClr val="bg1"/>
                          </a:solidFill>
                          <a:effectLst/>
                          <a:latin typeface="Times New Roman" pitchFamily="18" charset="0"/>
                          <a:cs typeface="Times New Roman" pitchFamily="18" charset="0"/>
                        </a:rPr>
                        <a:t>- Retención contribuyentes excedido del Régimen Simplificado.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200" b="0" i="0" u="none" strike="noStrike" cap="none" normalizeH="0" baseline="0" dirty="0" smtClean="0">
                          <a:ln>
                            <a:noFill/>
                          </a:ln>
                          <a:solidFill>
                            <a:schemeClr val="bg1"/>
                          </a:solidFill>
                          <a:effectLst/>
                          <a:latin typeface="Times New Roman" pitchFamily="18" charset="0"/>
                          <a:cs typeface="Times New Roman" pitchFamily="18" charset="0"/>
                        </a:rPr>
                        <a:t>- Percepción contribuyentes excedido del Régimen Simplificado.</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22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 name="Group 32"/>
          <p:cNvGraphicFramePr>
            <a:graphicFrameLocks/>
          </p:cNvGraphicFramePr>
          <p:nvPr/>
        </p:nvGraphicFramePr>
        <p:xfrm>
          <a:off x="142875" y="3230563"/>
          <a:ext cx="8777318" cy="1341120"/>
        </p:xfrm>
        <a:graphic>
          <a:graphicData uri="http://schemas.openxmlformats.org/drawingml/2006/table">
            <a:tbl>
              <a:tblPr/>
              <a:tblGrid>
                <a:gridCol w="8777318"/>
              </a:tblGrid>
              <a:tr h="177165">
                <a:tc>
                  <a:txBody>
                    <a:bodyPr/>
                    <a:lstStyle/>
                    <a:p>
                      <a:pPr algn="just">
                        <a:spcAft>
                          <a:spcPts val="0"/>
                        </a:spcAft>
                      </a:pPr>
                      <a:r>
                        <a:rPr lang="es-MX" sz="2200" kern="1200" dirty="0" smtClean="0">
                          <a:solidFill>
                            <a:schemeClr val="bg1"/>
                          </a:solidFill>
                          <a:latin typeface="+mn-lt"/>
                          <a:ea typeface="Times New Roman"/>
                          <a:cs typeface="Times New Roman"/>
                        </a:rPr>
                        <a:t>A través del aplicativo ARCIBA se debe informar las retenciones y/o percepciones practicadas en forma total o parcial, así como la imposibilidad de percibir o retener el tributo. Para ello, deberán utilizar los siguientes códigos: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285750" y="142875"/>
          <a:ext cx="8715435" cy="3536085"/>
        </p:xfrm>
        <a:graphic>
          <a:graphicData uri="http://schemas.openxmlformats.org/drawingml/2006/table">
            <a:tbl>
              <a:tblPr firstRow="1" bandRow="1">
                <a:tableStyleId>{5C22544A-7EE6-4342-B048-85BDC9FD1C3A}</a:tableStyleId>
              </a:tblPr>
              <a:tblGrid>
                <a:gridCol w="1285884"/>
                <a:gridCol w="1428760"/>
                <a:gridCol w="1357322"/>
                <a:gridCol w="3571900"/>
                <a:gridCol w="1071569"/>
              </a:tblGrid>
              <a:tr h="849408">
                <a:tc>
                  <a:txBody>
                    <a:bodyPr/>
                    <a:lstStyle/>
                    <a:p>
                      <a:pPr algn="ctr"/>
                      <a:r>
                        <a:rPr lang="es-MX" dirty="0" smtClean="0"/>
                        <a:t>Código de operación</a:t>
                      </a:r>
                      <a:endParaRPr lang="es-MX" dirty="0"/>
                    </a:p>
                  </a:txBody>
                  <a:tcPr anchor="ctr"/>
                </a:tc>
                <a:tc>
                  <a:txBody>
                    <a:bodyPr/>
                    <a:lstStyle/>
                    <a:p>
                      <a:pPr algn="ctr"/>
                      <a:r>
                        <a:rPr lang="es-MX" dirty="0" smtClean="0"/>
                        <a:t>Tipo de operación</a:t>
                      </a:r>
                      <a:endParaRPr lang="es-MX" dirty="0"/>
                    </a:p>
                  </a:txBody>
                  <a:tcPr anchor="ctr"/>
                </a:tc>
                <a:tc>
                  <a:txBody>
                    <a:bodyPr/>
                    <a:lstStyle/>
                    <a:p>
                      <a:pPr algn="ctr"/>
                      <a:r>
                        <a:rPr lang="es-MX" dirty="0" smtClean="0"/>
                        <a:t>Código de norma</a:t>
                      </a:r>
                      <a:endParaRPr lang="es-MX" dirty="0"/>
                    </a:p>
                  </a:txBody>
                  <a:tcPr anchor="ctr"/>
                </a:tc>
                <a:tc>
                  <a:txBody>
                    <a:bodyPr/>
                    <a:lstStyle/>
                    <a:p>
                      <a:pPr algn="ctr"/>
                      <a:r>
                        <a:rPr lang="es-MX" dirty="0" smtClean="0"/>
                        <a:t>Descripción de la norma</a:t>
                      </a:r>
                      <a:endParaRPr lang="es-MX" dirty="0"/>
                    </a:p>
                  </a:txBody>
                  <a:tcPr anchor="ctr"/>
                </a:tc>
                <a:tc>
                  <a:txBody>
                    <a:bodyPr/>
                    <a:lstStyle/>
                    <a:p>
                      <a:pPr algn="ctr"/>
                      <a:r>
                        <a:rPr lang="es-MX" dirty="0" smtClean="0"/>
                        <a:t>Alícuota aplicable</a:t>
                      </a:r>
                      <a:endParaRPr lang="es-MX" dirty="0"/>
                    </a:p>
                  </a:txBody>
                  <a:tcPr anchor="ctr"/>
                </a:tc>
              </a:tr>
              <a:tr h="492117">
                <a:tc>
                  <a:txBody>
                    <a:bodyPr/>
                    <a:lstStyle/>
                    <a:p>
                      <a:pPr algn="ctr"/>
                      <a:r>
                        <a:rPr lang="es-MX" dirty="0" smtClean="0"/>
                        <a:t>1</a:t>
                      </a:r>
                      <a:endParaRPr lang="es-MX" dirty="0"/>
                    </a:p>
                  </a:txBody>
                  <a:tcPr anchor="ctr"/>
                </a:tc>
                <a:tc>
                  <a:txBody>
                    <a:bodyPr/>
                    <a:lstStyle/>
                    <a:p>
                      <a:pPr algn="ctr"/>
                      <a:r>
                        <a:rPr lang="es-MX" dirty="0" smtClean="0"/>
                        <a:t>Retención</a:t>
                      </a:r>
                      <a:endParaRPr lang="es-MX" dirty="0"/>
                    </a:p>
                  </a:txBody>
                  <a:tcPr anchor="ctr"/>
                </a:tc>
                <a:tc>
                  <a:txBody>
                    <a:bodyPr/>
                    <a:lstStyle/>
                    <a:p>
                      <a:pPr algn="ctr"/>
                      <a:r>
                        <a:rPr lang="es-MX" dirty="0" smtClean="0"/>
                        <a:t>016</a:t>
                      </a:r>
                      <a:endParaRPr lang="es-MX" dirty="0"/>
                    </a:p>
                  </a:txBody>
                  <a:tcPr anchor="ctr"/>
                </a:tc>
                <a:tc>
                  <a:txBody>
                    <a:bodyPr/>
                    <a:lstStyle/>
                    <a:p>
                      <a:pPr algn="ctr"/>
                      <a:r>
                        <a:rPr lang="es-MX" dirty="0" smtClean="0"/>
                        <a:t>Contribuyente de alto riesgo. (*)</a:t>
                      </a:r>
                      <a:endParaRPr lang="es-MX" dirty="0"/>
                    </a:p>
                  </a:txBody>
                  <a:tcPr anchor="ctr"/>
                </a:tc>
                <a:tc>
                  <a:txBody>
                    <a:bodyPr/>
                    <a:lstStyle/>
                    <a:p>
                      <a:pPr algn="ctr"/>
                      <a:r>
                        <a:rPr lang="es-MX" dirty="0" smtClean="0"/>
                        <a:t>4,5%</a:t>
                      </a:r>
                      <a:endParaRPr lang="es-MX" dirty="0"/>
                    </a:p>
                  </a:txBody>
                  <a:tcPr anchor="ctr"/>
                </a:tc>
              </a:tr>
              <a:tr h="492117">
                <a:tc>
                  <a:txBody>
                    <a:bodyPr/>
                    <a:lstStyle/>
                    <a:p>
                      <a:pPr algn="ctr"/>
                      <a:r>
                        <a:rPr lang="es-MX" dirty="0" smtClean="0"/>
                        <a:t>1</a:t>
                      </a:r>
                      <a:endParaRPr lang="es-MX" dirty="0"/>
                    </a:p>
                  </a:txBody>
                  <a:tcPr anchor="ctr"/>
                </a:tc>
                <a:tc>
                  <a:txBody>
                    <a:bodyPr/>
                    <a:lstStyle/>
                    <a:p>
                      <a:pPr algn="ctr"/>
                      <a:r>
                        <a:rPr lang="es-MX" dirty="0" smtClean="0"/>
                        <a:t>Retención</a:t>
                      </a:r>
                      <a:endParaRPr lang="es-MX" dirty="0"/>
                    </a:p>
                  </a:txBody>
                  <a:tcPr anchor="ctr"/>
                </a:tc>
                <a:tc>
                  <a:txBody>
                    <a:bodyPr/>
                    <a:lstStyle/>
                    <a:p>
                      <a:pPr algn="ctr"/>
                      <a:r>
                        <a:rPr lang="es-MX" dirty="0" smtClean="0"/>
                        <a:t>018</a:t>
                      </a:r>
                      <a:endParaRPr lang="es-MX" dirty="0"/>
                    </a:p>
                  </a:txBody>
                  <a:tcPr anchor="ctr"/>
                </a:tc>
                <a:tc>
                  <a:txBody>
                    <a:bodyPr/>
                    <a:lstStyle/>
                    <a:p>
                      <a:pPr algn="ctr"/>
                      <a:r>
                        <a:rPr lang="es-MX" dirty="0" smtClean="0"/>
                        <a:t>Retención a contribuyentes excedidos del régimen simplificado.</a:t>
                      </a:r>
                      <a:endParaRPr lang="es-MX" dirty="0"/>
                    </a:p>
                  </a:txBody>
                  <a:tcPr anchor="ctr"/>
                </a:tc>
                <a:tc>
                  <a:txBody>
                    <a:bodyPr/>
                    <a:lstStyle/>
                    <a:p>
                      <a:pPr algn="ctr"/>
                      <a:r>
                        <a:rPr lang="es-MX" dirty="0" smtClean="0"/>
                        <a:t>3%</a:t>
                      </a:r>
                      <a:endParaRPr lang="es-MX" dirty="0"/>
                    </a:p>
                  </a:txBody>
                  <a:tcPr anchor="ctr"/>
                </a:tc>
              </a:tr>
              <a:tr h="492117">
                <a:tc>
                  <a:txBody>
                    <a:bodyPr/>
                    <a:lstStyle/>
                    <a:p>
                      <a:pPr algn="ctr"/>
                      <a:r>
                        <a:rPr lang="es-MX" dirty="0" smtClean="0"/>
                        <a:t>1</a:t>
                      </a:r>
                      <a:endParaRPr lang="es-MX" dirty="0"/>
                    </a:p>
                  </a:txBody>
                  <a:tcPr anchor="ctr"/>
                </a:tc>
                <a:tc>
                  <a:txBody>
                    <a:bodyPr/>
                    <a:lstStyle/>
                    <a:p>
                      <a:pPr algn="ctr"/>
                      <a:r>
                        <a:rPr lang="es-MX" dirty="0" smtClean="0"/>
                        <a:t>Retención</a:t>
                      </a:r>
                      <a:endParaRPr lang="es-MX" dirty="0"/>
                    </a:p>
                  </a:txBody>
                  <a:tcPr anchor="ctr"/>
                </a:tc>
                <a:tc>
                  <a:txBody>
                    <a:bodyPr/>
                    <a:lstStyle/>
                    <a:p>
                      <a:pPr algn="ctr"/>
                      <a:r>
                        <a:rPr lang="es-MX" dirty="0" smtClean="0"/>
                        <a:t>019</a:t>
                      </a:r>
                      <a:endParaRPr lang="es-MX" dirty="0"/>
                    </a:p>
                  </a:txBody>
                  <a:tcPr anchor="ctr"/>
                </a:tc>
                <a:tc>
                  <a:txBody>
                    <a:bodyPr/>
                    <a:lstStyle/>
                    <a:p>
                      <a:pPr algn="ctr"/>
                      <a:r>
                        <a:rPr lang="es-MX" dirty="0" smtClean="0"/>
                        <a:t>Retención parcial a contribuyentes excedidos del régimen simplificado.</a:t>
                      </a:r>
                      <a:endParaRPr lang="es-MX" dirty="0"/>
                    </a:p>
                  </a:txBody>
                  <a:tcPr anchor="ctr"/>
                </a:tc>
                <a:tc>
                  <a:txBody>
                    <a:bodyPr/>
                    <a:lstStyle/>
                    <a:p>
                      <a:pPr algn="ctr"/>
                      <a:r>
                        <a:rPr lang="es-MX" dirty="0" smtClean="0"/>
                        <a:t>3%</a:t>
                      </a:r>
                      <a:endParaRPr lang="es-MX" dirty="0"/>
                    </a:p>
                  </a:txBody>
                  <a:tcPr anchor="ctr"/>
                </a:tc>
              </a:tr>
              <a:tr h="492117">
                <a:tc>
                  <a:txBody>
                    <a:bodyPr/>
                    <a:lstStyle/>
                    <a:p>
                      <a:pPr algn="ctr"/>
                      <a:r>
                        <a:rPr lang="es-MX" dirty="0" smtClean="0"/>
                        <a:t>1</a:t>
                      </a:r>
                      <a:endParaRPr lang="es-MX" dirty="0"/>
                    </a:p>
                  </a:txBody>
                  <a:tcPr anchor="ctr"/>
                </a:tc>
                <a:tc>
                  <a:txBody>
                    <a:bodyPr/>
                    <a:lstStyle/>
                    <a:p>
                      <a:pPr algn="ctr"/>
                      <a:r>
                        <a:rPr lang="es-MX" dirty="0" smtClean="0"/>
                        <a:t>Retención</a:t>
                      </a:r>
                      <a:endParaRPr lang="es-MX" dirty="0"/>
                    </a:p>
                  </a:txBody>
                  <a:tcPr anchor="ctr"/>
                </a:tc>
                <a:tc>
                  <a:txBody>
                    <a:bodyPr/>
                    <a:lstStyle/>
                    <a:p>
                      <a:pPr algn="ctr"/>
                      <a:r>
                        <a:rPr lang="es-MX" dirty="0" smtClean="0"/>
                        <a:t>020</a:t>
                      </a:r>
                      <a:endParaRPr lang="es-MX" dirty="0"/>
                    </a:p>
                  </a:txBody>
                  <a:tcPr anchor="ctr"/>
                </a:tc>
                <a:tc>
                  <a:txBody>
                    <a:bodyPr/>
                    <a:lstStyle/>
                    <a:p>
                      <a:pPr algn="ctr"/>
                      <a:r>
                        <a:rPr lang="es-MX" dirty="0" smtClean="0"/>
                        <a:t>Imposibilidad de retener a contribuyentes excedidos del régimen simplificado.</a:t>
                      </a:r>
                      <a:endParaRPr lang="es-MX" dirty="0"/>
                    </a:p>
                  </a:txBody>
                  <a:tcPr anchor="ctr"/>
                </a:tc>
                <a:tc>
                  <a:txBody>
                    <a:bodyPr/>
                    <a:lstStyle/>
                    <a:p>
                      <a:pPr algn="ctr"/>
                      <a:r>
                        <a:rPr lang="es-MX" dirty="0" smtClean="0"/>
                        <a:t>0%</a:t>
                      </a:r>
                      <a:endParaRPr lang="es-MX"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285750" y="142875"/>
          <a:ext cx="8715435" cy="3536085"/>
        </p:xfrm>
        <a:graphic>
          <a:graphicData uri="http://schemas.openxmlformats.org/drawingml/2006/table">
            <a:tbl>
              <a:tblPr firstRow="1" bandRow="1">
                <a:tableStyleId>{5C22544A-7EE6-4342-B048-85BDC9FD1C3A}</a:tableStyleId>
              </a:tblPr>
              <a:tblGrid>
                <a:gridCol w="1285884"/>
                <a:gridCol w="1428760"/>
                <a:gridCol w="1357322"/>
                <a:gridCol w="3571900"/>
                <a:gridCol w="1071569"/>
              </a:tblGrid>
              <a:tr h="849408">
                <a:tc>
                  <a:txBody>
                    <a:bodyPr/>
                    <a:lstStyle/>
                    <a:p>
                      <a:pPr algn="ctr"/>
                      <a:r>
                        <a:rPr lang="es-MX" dirty="0" smtClean="0"/>
                        <a:t>Código de operación</a:t>
                      </a:r>
                      <a:endParaRPr lang="es-MX" dirty="0"/>
                    </a:p>
                  </a:txBody>
                  <a:tcPr anchor="ctr"/>
                </a:tc>
                <a:tc>
                  <a:txBody>
                    <a:bodyPr/>
                    <a:lstStyle/>
                    <a:p>
                      <a:pPr algn="ctr"/>
                      <a:r>
                        <a:rPr lang="es-MX" dirty="0" smtClean="0"/>
                        <a:t>Tipo de operación</a:t>
                      </a:r>
                      <a:endParaRPr lang="es-MX" dirty="0"/>
                    </a:p>
                  </a:txBody>
                  <a:tcPr anchor="ctr"/>
                </a:tc>
                <a:tc>
                  <a:txBody>
                    <a:bodyPr/>
                    <a:lstStyle/>
                    <a:p>
                      <a:pPr algn="ctr"/>
                      <a:r>
                        <a:rPr lang="es-MX" dirty="0" smtClean="0"/>
                        <a:t>Código de norma</a:t>
                      </a:r>
                      <a:endParaRPr lang="es-MX" dirty="0"/>
                    </a:p>
                  </a:txBody>
                  <a:tcPr anchor="ctr"/>
                </a:tc>
                <a:tc>
                  <a:txBody>
                    <a:bodyPr/>
                    <a:lstStyle/>
                    <a:p>
                      <a:pPr algn="ctr"/>
                      <a:r>
                        <a:rPr lang="es-MX" dirty="0" smtClean="0"/>
                        <a:t>Descripción de la norma</a:t>
                      </a:r>
                      <a:endParaRPr lang="es-MX" dirty="0"/>
                    </a:p>
                  </a:txBody>
                  <a:tcPr anchor="ctr"/>
                </a:tc>
                <a:tc>
                  <a:txBody>
                    <a:bodyPr/>
                    <a:lstStyle/>
                    <a:p>
                      <a:pPr algn="ctr"/>
                      <a:r>
                        <a:rPr lang="es-MX" dirty="0" smtClean="0"/>
                        <a:t>Alícuota aplicable</a:t>
                      </a:r>
                      <a:endParaRPr lang="es-MX" dirty="0"/>
                    </a:p>
                  </a:txBody>
                  <a:tcPr anchor="ctr"/>
                </a:tc>
              </a:tr>
              <a:tr h="492117">
                <a:tc>
                  <a:txBody>
                    <a:bodyPr/>
                    <a:lstStyle/>
                    <a:p>
                      <a:pPr algn="ctr"/>
                      <a:r>
                        <a:rPr lang="es-MX" dirty="0" smtClean="0"/>
                        <a:t>2</a:t>
                      </a:r>
                      <a:endParaRPr lang="es-MX" dirty="0"/>
                    </a:p>
                  </a:txBody>
                  <a:tcPr anchor="ctr"/>
                </a:tc>
                <a:tc>
                  <a:txBody>
                    <a:bodyPr/>
                    <a:lstStyle/>
                    <a:p>
                      <a:pPr algn="ctr"/>
                      <a:r>
                        <a:rPr lang="es-MX" dirty="0" smtClean="0"/>
                        <a:t>Percepción</a:t>
                      </a:r>
                    </a:p>
                  </a:txBody>
                  <a:tcPr anchor="ctr"/>
                </a:tc>
                <a:tc>
                  <a:txBody>
                    <a:bodyPr/>
                    <a:lstStyle/>
                    <a:p>
                      <a:pPr algn="ctr"/>
                      <a:r>
                        <a:rPr lang="es-MX" dirty="0" smtClean="0"/>
                        <a:t>016</a:t>
                      </a:r>
                      <a:endParaRPr lang="es-MX" dirty="0"/>
                    </a:p>
                  </a:txBody>
                  <a:tcPr anchor="ctr"/>
                </a:tc>
                <a:tc>
                  <a:txBody>
                    <a:bodyPr/>
                    <a:lstStyle/>
                    <a:p>
                      <a:pPr algn="ctr"/>
                      <a:r>
                        <a:rPr lang="es-MX" dirty="0" smtClean="0"/>
                        <a:t>Contribuyente de alto riesgo. (*)</a:t>
                      </a:r>
                      <a:endParaRPr lang="es-MX" dirty="0"/>
                    </a:p>
                  </a:txBody>
                  <a:tcPr anchor="ctr"/>
                </a:tc>
                <a:tc>
                  <a:txBody>
                    <a:bodyPr/>
                    <a:lstStyle/>
                    <a:p>
                      <a:pPr algn="ctr"/>
                      <a:r>
                        <a:rPr lang="es-MX" dirty="0" smtClean="0"/>
                        <a:t>6%</a:t>
                      </a:r>
                      <a:endParaRPr lang="es-MX" dirty="0"/>
                    </a:p>
                  </a:txBody>
                  <a:tcPr anchor="ctr"/>
                </a:tc>
              </a:tr>
              <a:tr h="492117">
                <a:tc>
                  <a:txBody>
                    <a:bodyPr/>
                    <a:lstStyle/>
                    <a:p>
                      <a:pPr algn="ctr"/>
                      <a:r>
                        <a:rPr lang="es-MX" dirty="0" smtClean="0"/>
                        <a:t>2</a:t>
                      </a:r>
                      <a:endParaRPr lang="es-MX"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Percepción</a:t>
                      </a:r>
                    </a:p>
                  </a:txBody>
                  <a:tcPr anchor="ctr"/>
                </a:tc>
                <a:tc>
                  <a:txBody>
                    <a:bodyPr/>
                    <a:lstStyle/>
                    <a:p>
                      <a:pPr algn="ctr"/>
                      <a:r>
                        <a:rPr lang="es-MX" dirty="0" smtClean="0"/>
                        <a:t>018</a:t>
                      </a:r>
                      <a:endParaRPr lang="es-MX" dirty="0"/>
                    </a:p>
                  </a:txBody>
                  <a:tcPr anchor="ctr"/>
                </a:tc>
                <a:tc>
                  <a:txBody>
                    <a:bodyPr/>
                    <a:lstStyle/>
                    <a:p>
                      <a:pPr algn="ctr"/>
                      <a:r>
                        <a:rPr lang="es-MX" dirty="0" smtClean="0"/>
                        <a:t>Percepción a contribuyentes excedidos del régimen simplificado.</a:t>
                      </a:r>
                      <a:endParaRPr lang="es-MX" dirty="0"/>
                    </a:p>
                  </a:txBody>
                  <a:tcPr anchor="ctr"/>
                </a:tc>
                <a:tc>
                  <a:txBody>
                    <a:bodyPr/>
                    <a:lstStyle/>
                    <a:p>
                      <a:pPr algn="ctr"/>
                      <a:r>
                        <a:rPr lang="es-MX" dirty="0" smtClean="0"/>
                        <a:t>3%</a:t>
                      </a:r>
                      <a:endParaRPr lang="es-MX" dirty="0"/>
                    </a:p>
                  </a:txBody>
                  <a:tcPr anchor="ctr"/>
                </a:tc>
              </a:tr>
              <a:tr h="492117">
                <a:tc>
                  <a:txBody>
                    <a:bodyPr/>
                    <a:lstStyle/>
                    <a:p>
                      <a:pPr algn="ctr"/>
                      <a:r>
                        <a:rPr lang="es-MX" dirty="0" smtClean="0"/>
                        <a:t>2</a:t>
                      </a:r>
                      <a:endParaRPr lang="es-MX"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Percepción</a:t>
                      </a:r>
                    </a:p>
                  </a:txBody>
                  <a:tcPr anchor="ctr"/>
                </a:tc>
                <a:tc>
                  <a:txBody>
                    <a:bodyPr/>
                    <a:lstStyle/>
                    <a:p>
                      <a:pPr algn="ctr"/>
                      <a:r>
                        <a:rPr lang="es-MX" dirty="0" smtClean="0"/>
                        <a:t>019</a:t>
                      </a:r>
                      <a:endParaRPr lang="es-MX" dirty="0"/>
                    </a:p>
                  </a:txBody>
                  <a:tcPr anchor="ctr"/>
                </a:tc>
                <a:tc>
                  <a:txBody>
                    <a:bodyPr/>
                    <a:lstStyle/>
                    <a:p>
                      <a:pPr algn="ctr"/>
                      <a:r>
                        <a:rPr lang="es-MX" dirty="0" smtClean="0"/>
                        <a:t>Percepción parcial a contribuyentes excedidos del régimen simplificado.</a:t>
                      </a:r>
                      <a:endParaRPr lang="es-MX" dirty="0"/>
                    </a:p>
                  </a:txBody>
                  <a:tcPr anchor="ctr"/>
                </a:tc>
                <a:tc>
                  <a:txBody>
                    <a:bodyPr/>
                    <a:lstStyle/>
                    <a:p>
                      <a:pPr algn="ctr"/>
                      <a:r>
                        <a:rPr lang="es-MX" dirty="0" smtClean="0"/>
                        <a:t>3%</a:t>
                      </a:r>
                      <a:endParaRPr lang="es-MX" dirty="0"/>
                    </a:p>
                  </a:txBody>
                  <a:tcPr anchor="ctr"/>
                </a:tc>
              </a:tr>
              <a:tr h="492117">
                <a:tc>
                  <a:txBody>
                    <a:bodyPr/>
                    <a:lstStyle/>
                    <a:p>
                      <a:pPr algn="ctr"/>
                      <a:r>
                        <a:rPr lang="es-MX" dirty="0" smtClean="0"/>
                        <a:t>2</a:t>
                      </a:r>
                      <a:endParaRPr lang="es-MX"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Percepción</a:t>
                      </a:r>
                    </a:p>
                  </a:txBody>
                  <a:tcPr anchor="ctr"/>
                </a:tc>
                <a:tc>
                  <a:txBody>
                    <a:bodyPr/>
                    <a:lstStyle/>
                    <a:p>
                      <a:pPr algn="ctr"/>
                      <a:r>
                        <a:rPr lang="es-MX" dirty="0" smtClean="0"/>
                        <a:t>020</a:t>
                      </a:r>
                      <a:endParaRPr lang="es-MX" dirty="0"/>
                    </a:p>
                  </a:txBody>
                  <a:tcPr anchor="ctr"/>
                </a:tc>
                <a:tc>
                  <a:txBody>
                    <a:bodyPr/>
                    <a:lstStyle/>
                    <a:p>
                      <a:pPr algn="ctr"/>
                      <a:r>
                        <a:rPr lang="es-MX" dirty="0" smtClean="0"/>
                        <a:t>Imposibilidad de percibir a contribuyentes excedidos del régimen simplificado.</a:t>
                      </a:r>
                      <a:endParaRPr lang="es-MX" dirty="0"/>
                    </a:p>
                  </a:txBody>
                  <a:tcPr anchor="ctr"/>
                </a:tc>
                <a:tc>
                  <a:txBody>
                    <a:bodyPr/>
                    <a:lstStyle/>
                    <a:p>
                      <a:pPr algn="ctr"/>
                      <a:r>
                        <a:rPr lang="es-MX" dirty="0" smtClean="0"/>
                        <a:t>0%</a:t>
                      </a:r>
                      <a:endParaRPr lang="es-MX"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214313"/>
          <a:ext cx="8777318" cy="110490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10) DECLARACIÓN JURADA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165">
                <a:tc>
                  <a:txBody>
                    <a:bodyPr/>
                    <a:lstStyle/>
                    <a:p>
                      <a:pPr algn="just">
                        <a:spcAft>
                          <a:spcPts val="0"/>
                        </a:spcAft>
                      </a:pPr>
                      <a:r>
                        <a:rPr lang="es-MX" sz="2200" kern="1200" dirty="0" smtClean="0">
                          <a:solidFill>
                            <a:schemeClr val="bg1"/>
                          </a:solidFill>
                          <a:latin typeface="+mn-lt"/>
                          <a:ea typeface="Times New Roman"/>
                          <a:cs typeface="Times New Roman"/>
                        </a:rPr>
                        <a:t>Presentación mensual  a través del aplicativo Agente de Recaudación de la Ciudad de Buenos Aires (ARCIBA)</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2"/>
          <p:cNvGraphicFramePr>
            <a:graphicFrameLocks/>
          </p:cNvGraphicFramePr>
          <p:nvPr/>
        </p:nvGraphicFramePr>
        <p:xfrm>
          <a:off x="142875" y="214313"/>
          <a:ext cx="8777318" cy="144018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11) OMISIÓN DE ACTUAR COMO AGENTE. SANCIÓN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165">
                <a:tc>
                  <a:txBody>
                    <a:bodyPr/>
                    <a:lstStyle/>
                    <a:p>
                      <a:pPr algn="just">
                        <a:spcAft>
                          <a:spcPts val="0"/>
                        </a:spcAft>
                      </a:pPr>
                      <a:r>
                        <a:rPr lang="es-MX" sz="2200" kern="1200" dirty="0" smtClean="0">
                          <a:solidFill>
                            <a:schemeClr val="bg1"/>
                          </a:solidFill>
                          <a:latin typeface="+mn-lt"/>
                          <a:ea typeface="Times New Roman"/>
                          <a:cs typeface="Times New Roman"/>
                        </a:rPr>
                        <a:t>La omisión de retener o percibir es pasible de una multa del 50% al 200% del importe dejado de retener o percibir, salvo que se demuestre que el contribuyente lo ha colocado en la imposibilidad de cumplimiento.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152400" y="114300"/>
            <a:ext cx="8839200" cy="523875"/>
          </a:xfrm>
          <a:prstGeom prst="rect">
            <a:avLst/>
          </a:prstGeom>
          <a:noFill/>
          <a:ln w="9525">
            <a:noFill/>
            <a:miter lim="800000"/>
            <a:headEnd/>
            <a:tailEnd/>
          </a:ln>
        </p:spPr>
        <p:txBody>
          <a:bodyPr>
            <a:spAutoFit/>
          </a:bodyPr>
          <a:lstStyle/>
          <a:p>
            <a:pPr>
              <a:defRPr/>
            </a:pPr>
            <a:r>
              <a:rPr lang="es-MX" sz="2800" dirty="0">
                <a:solidFill>
                  <a:schemeClr val="accent1">
                    <a:lumMod val="60000"/>
                    <a:lumOff val="40000"/>
                  </a:schemeClr>
                </a:solidFill>
                <a:latin typeface="Univers" pitchFamily="34" charset="0"/>
              </a:rPr>
              <a:t>I - INTRODUCCIÓN. ALCANCE DE LA OBLIGACIÓN</a:t>
            </a:r>
            <a:endParaRPr lang="pt-BR" sz="2800" dirty="0">
              <a:solidFill>
                <a:schemeClr val="accent1">
                  <a:lumMod val="60000"/>
                  <a:lumOff val="40000"/>
                </a:schemeClr>
              </a:solidFill>
              <a:latin typeface="Univers" pitchFamily="34" charset="0"/>
            </a:endParaRPr>
          </a:p>
        </p:txBody>
      </p:sp>
      <p:sp>
        <p:nvSpPr>
          <p:cNvPr id="77827" name="Text Box 3"/>
          <p:cNvSpPr txBox="1">
            <a:spLocks noChangeArrowheads="1"/>
          </p:cNvSpPr>
          <p:nvPr/>
        </p:nvSpPr>
        <p:spPr bwMode="auto">
          <a:xfrm>
            <a:off x="357188" y="785813"/>
            <a:ext cx="8405812" cy="2678112"/>
          </a:xfrm>
          <a:prstGeom prst="rect">
            <a:avLst/>
          </a:prstGeom>
          <a:noFill/>
          <a:ln w="9525">
            <a:noFill/>
            <a:miter lim="800000"/>
            <a:headEnd/>
            <a:tailEnd/>
          </a:ln>
        </p:spPr>
        <p:txBody>
          <a:bodyPr>
            <a:spAutoFit/>
          </a:bodyPr>
          <a:lstStyle/>
          <a:p>
            <a:pPr algn="just">
              <a:spcBef>
                <a:spcPct val="50000"/>
              </a:spcBef>
            </a:pPr>
            <a:r>
              <a:rPr lang="es-MX" sz="2800">
                <a:solidFill>
                  <a:schemeClr val="bg1"/>
                </a:solidFill>
              </a:rPr>
              <a:t>En busca de acercar una guía de respuestas a consultas diarias, hacemos la presentación práctica del régimen general de retención y de percepción, mediante el método de texto comparado, dado que uno de ellos debe ser aplicado por el agente de recaudación, según la operación que realice. </a:t>
            </a:r>
            <a:endParaRPr lang="pt-BR" sz="28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barn(inHorizontal)">
                                      <p:cBhvr>
                                        <p:cTn id="7" dur="500"/>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7"/>
                                        </p:tgtEl>
                                        <p:attrNameLst>
                                          <p:attrName>style.visibility</p:attrName>
                                        </p:attrNameLst>
                                      </p:cBhvr>
                                      <p:to>
                                        <p:strVal val="visible"/>
                                      </p:to>
                                    </p:set>
                                    <p:animEffect transition="in" filter="wipe(left)">
                                      <p:cBhvr>
                                        <p:cTn id="12" dur="5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Flecha derecha"/>
          <p:cNvSpPr>
            <a:spLocks noChangeArrowheads="1"/>
          </p:cNvSpPr>
          <p:nvPr/>
        </p:nvSpPr>
        <p:spPr bwMode="auto">
          <a:xfrm>
            <a:off x="1928813" y="1071563"/>
            <a:ext cx="1857375" cy="1071562"/>
          </a:xfrm>
          <a:prstGeom prst="rightArrow">
            <a:avLst>
              <a:gd name="adj1" fmla="val 50000"/>
              <a:gd name="adj2" fmla="val 50002"/>
            </a:avLst>
          </a:prstGeom>
          <a:solidFill>
            <a:srgbClr val="FFFF00"/>
          </a:solidFill>
          <a:ln w="9525" algn="ctr">
            <a:solidFill>
              <a:schemeClr val="tx1"/>
            </a:solidFill>
            <a:round/>
            <a:headEnd/>
            <a:tailEnd/>
          </a:ln>
        </p:spPr>
        <p:txBody>
          <a:bodyPr/>
          <a:lstStyle/>
          <a:p>
            <a:r>
              <a:rPr lang="es-MX"/>
              <a:t>Percepción</a:t>
            </a:r>
          </a:p>
        </p:txBody>
      </p:sp>
      <p:sp>
        <p:nvSpPr>
          <p:cNvPr id="5" name="4 Rectángulo redondeado"/>
          <p:cNvSpPr/>
          <p:nvPr/>
        </p:nvSpPr>
        <p:spPr bwMode="auto">
          <a:xfrm>
            <a:off x="3929063" y="714375"/>
            <a:ext cx="4429125" cy="17145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s-MX" dirty="0"/>
              <a:t>En las operaciones de venta de cosas muebles, locaciones (de obras, cosas o servicios) y prestaciones de servicios.</a:t>
            </a:r>
          </a:p>
        </p:txBody>
      </p:sp>
      <p:sp>
        <p:nvSpPr>
          <p:cNvPr id="6" name="5 Rectángulo redondeado"/>
          <p:cNvSpPr/>
          <p:nvPr/>
        </p:nvSpPr>
        <p:spPr bwMode="auto">
          <a:xfrm>
            <a:off x="642938" y="2643188"/>
            <a:ext cx="5214937" cy="164306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s-MX" dirty="0"/>
              <a:t>En las operaciones de adquisición de cosas muebles, locaciones (de obras, cosas o servicios) y prestaciones de servicios.</a:t>
            </a:r>
          </a:p>
        </p:txBody>
      </p:sp>
      <p:sp>
        <p:nvSpPr>
          <p:cNvPr id="7" name="6 Flecha izquierda"/>
          <p:cNvSpPr/>
          <p:nvPr/>
        </p:nvSpPr>
        <p:spPr bwMode="auto">
          <a:xfrm>
            <a:off x="5929313" y="2928938"/>
            <a:ext cx="1857375" cy="1000125"/>
          </a:xfrm>
          <a:prstGeom prst="leftArrow">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s-MX" dirty="0"/>
              <a:t>Retención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childTnLst>
                          </p:cTn>
                        </p:par>
                        <p:par>
                          <p:cTn id="17" fill="hold">
                            <p:stCondLst>
                              <p:cond delay="500"/>
                            </p:stCondLst>
                            <p:childTnLst>
                              <p:par>
                                <p:cTn id="18" presetID="4"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bwMode="auto">
          <a:xfrm>
            <a:off x="357188" y="527050"/>
            <a:ext cx="8501062" cy="4187825"/>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spAutoFit/>
          </a:bodyPr>
          <a:lstStyle/>
          <a:p>
            <a:pPr algn="just">
              <a:defRPr/>
            </a:pPr>
            <a:r>
              <a:rPr lang="es-MX" u="sng" dirty="0"/>
              <a:t>Observación: </a:t>
            </a:r>
          </a:p>
          <a:p>
            <a:pPr algn="just">
              <a:defRPr/>
            </a:pPr>
            <a:r>
              <a:rPr lang="es-MX" dirty="0"/>
              <a:t>• El presente régimen especial de recaudación resulta de aplicación en la medida que el agente de recaudación opere con un contribuyente del régimen simplificado, que cumple las condiciones previstas para su procedencia.</a:t>
            </a:r>
          </a:p>
          <a:p>
            <a:pPr algn="just">
              <a:defRPr/>
            </a:pPr>
            <a:r>
              <a:rPr lang="es-MX" dirty="0"/>
              <a:t>• Las operaciones alcanzadas por el presente régimen quedan excluidas de cualquier otro régimen de retención y/o percepción del impuesto sobre los ingresos brutos en la Ciudad Autónoma de Buenos Aires, excepto la referida al régimen de percepción a los </a:t>
            </a:r>
            <a:r>
              <a:rPr lang="es-MX" dirty="0" err="1"/>
              <a:t>franquiciantes</a:t>
            </a:r>
            <a:r>
              <a:rPr lang="es-MX" dirty="0"/>
              <a:t>, en los términos de la R (AGIP) </a:t>
            </a:r>
            <a:r>
              <a:rPr lang="es-MX" dirty="0" smtClean="0"/>
              <a:t>939/2013.</a:t>
            </a:r>
            <a:endParaRPr lang="es-MX"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152400" y="114300"/>
            <a:ext cx="8839200" cy="954088"/>
          </a:xfrm>
          <a:prstGeom prst="rect">
            <a:avLst/>
          </a:prstGeom>
          <a:noFill/>
          <a:ln w="9525">
            <a:noFill/>
            <a:miter lim="800000"/>
            <a:headEnd/>
            <a:tailEnd/>
          </a:ln>
        </p:spPr>
        <p:txBody>
          <a:bodyPr>
            <a:spAutoFit/>
          </a:bodyPr>
          <a:lstStyle/>
          <a:p>
            <a:pPr>
              <a:defRPr/>
            </a:pPr>
            <a:r>
              <a:rPr lang="es-MX" sz="2800" dirty="0">
                <a:solidFill>
                  <a:schemeClr val="accent1">
                    <a:lumMod val="60000"/>
                    <a:lumOff val="40000"/>
                  </a:schemeClr>
                </a:solidFill>
                <a:latin typeface="Univers" pitchFamily="34" charset="0"/>
              </a:rPr>
              <a:t>II - CUADRO COMPARATIVO. RÉGIMEN DE RETENCIÓN FRENTE AL DE PERCEPCIÓN</a:t>
            </a:r>
            <a:endParaRPr lang="pt-BR" sz="2800" dirty="0">
              <a:solidFill>
                <a:schemeClr val="accent1">
                  <a:lumMod val="60000"/>
                  <a:lumOff val="40000"/>
                </a:schemeClr>
              </a:solidFill>
              <a:latin typeface="Univers" pitchFamily="34" charset="0"/>
            </a:endParaRPr>
          </a:p>
        </p:txBody>
      </p:sp>
      <p:sp>
        <p:nvSpPr>
          <p:cNvPr id="77827" name="Text Box 3"/>
          <p:cNvSpPr txBox="1">
            <a:spLocks noChangeArrowheads="1"/>
          </p:cNvSpPr>
          <p:nvPr/>
        </p:nvSpPr>
        <p:spPr bwMode="auto">
          <a:xfrm>
            <a:off x="357188" y="1108075"/>
            <a:ext cx="8405812" cy="3323987"/>
          </a:xfrm>
          <a:prstGeom prst="rect">
            <a:avLst/>
          </a:prstGeom>
          <a:noFill/>
          <a:ln w="9525">
            <a:noFill/>
            <a:miter lim="800000"/>
            <a:headEnd/>
            <a:tailEnd/>
          </a:ln>
        </p:spPr>
        <p:txBody>
          <a:bodyPr>
            <a:spAutoFit/>
          </a:bodyPr>
          <a:lstStyle/>
          <a:p>
            <a:pPr algn="just">
              <a:spcBef>
                <a:spcPct val="50000"/>
              </a:spcBef>
            </a:pPr>
            <a:r>
              <a:rPr lang="es-MX" sz="2800" dirty="0">
                <a:solidFill>
                  <a:schemeClr val="bg1"/>
                </a:solidFill>
              </a:rPr>
              <a:t>Bajo un mismo titulo, iremos exponiendo las distintas situaciones, en una primera columna con relación al régimen especial de retención, comparándolos con el régimen especial de percepción (columna a la derecha), para que frente a un interrogante sepamos el tratamiento a dispensar, según el régimen aplicable</a:t>
            </a:r>
            <a:r>
              <a:rPr lang="es-MX" sz="2800" dirty="0" smtClean="0">
                <a:solidFill>
                  <a:schemeClr val="bg1"/>
                </a:solidFill>
              </a:rPr>
              <a:t>.</a:t>
            </a:r>
          </a:p>
          <a:p>
            <a:pPr>
              <a:spcBef>
                <a:spcPct val="50000"/>
              </a:spcBef>
            </a:pPr>
            <a:r>
              <a:rPr lang="es-MX" sz="2800" b="1" dirty="0" smtClean="0">
                <a:solidFill>
                  <a:srgbClr val="FFFF00"/>
                </a:solidFill>
              </a:rPr>
              <a:t>PÁGINA  N° 79</a:t>
            </a:r>
            <a:endParaRPr lang="pt-BR"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barn(inHorizontal)">
                                      <p:cBhvr>
                                        <p:cTn id="7" dur="500"/>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7"/>
                                        </p:tgtEl>
                                        <p:attrNameLst>
                                          <p:attrName>style.visibility</p:attrName>
                                        </p:attrNameLst>
                                      </p:cBhvr>
                                      <p:to>
                                        <p:strVal val="visible"/>
                                      </p:to>
                                    </p:set>
                                    <p:animEffect transition="in" filter="wipe(left)">
                                      <p:cBhvr>
                                        <p:cTn id="12" dur="5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2"/>
          <p:cNvGraphicFramePr>
            <a:graphicFrameLocks/>
          </p:cNvGraphicFramePr>
          <p:nvPr/>
        </p:nvGraphicFramePr>
        <p:xfrm>
          <a:off x="152400" y="357188"/>
          <a:ext cx="8777318" cy="873252"/>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FFFF00"/>
                          </a:solidFill>
                          <a:effectLst/>
                          <a:latin typeface="Times New Roman" pitchFamily="18" charset="0"/>
                        </a:rPr>
                        <a:t>CIUDAD DE BUENOS AIRES - INGRESOS BRUTOS  -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FFFF00"/>
                          </a:solidFill>
                          <a:effectLst/>
                          <a:latin typeface="Times New Roman" pitchFamily="18" charset="0"/>
                        </a:rPr>
                        <a:t>REGÍMENES ESPECIALES DE RECAUDACIÓN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Group 32"/>
          <p:cNvGraphicFramePr>
            <a:graphicFrameLocks/>
          </p:cNvGraphicFramePr>
          <p:nvPr/>
        </p:nvGraphicFramePr>
        <p:xfrm>
          <a:off x="142875" y="1506538"/>
          <a:ext cx="8777318" cy="434340"/>
        </p:xfrm>
        <a:graphic>
          <a:graphicData uri="http://schemas.openxmlformats.org/drawingml/2006/table">
            <a:tbl>
              <a:tblPr/>
              <a:tblGrid>
                <a:gridCol w="4388659"/>
                <a:gridCol w="4388659"/>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00FF00"/>
                          </a:solidFill>
                          <a:effectLst/>
                          <a:latin typeface="Times New Roman" pitchFamily="18" charset="0"/>
                        </a:rPr>
                        <a:t>RETENCIÓN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FFFF00"/>
                          </a:solidFill>
                          <a:effectLst/>
                          <a:latin typeface="Times New Roman" pitchFamily="18" charset="0"/>
                        </a:rPr>
                        <a:t>PERCEPCIÓN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Group 32"/>
          <p:cNvGraphicFramePr>
            <a:graphicFrameLocks/>
          </p:cNvGraphicFramePr>
          <p:nvPr/>
        </p:nvGraphicFramePr>
        <p:xfrm>
          <a:off x="142875" y="1928813"/>
          <a:ext cx="8777318" cy="299466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1. Operaciones alcanzadas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just">
                        <a:spcAft>
                          <a:spcPts val="0"/>
                        </a:spcAft>
                      </a:pPr>
                      <a:r>
                        <a:rPr lang="es-MX" sz="2400" dirty="0" smtClean="0">
                          <a:solidFill>
                            <a:schemeClr val="bg1"/>
                          </a:solidFill>
                          <a:latin typeface="+mn-lt"/>
                          <a:ea typeface="Times New Roman"/>
                          <a:cs typeface="Times New Roman"/>
                        </a:rPr>
                        <a:t>Resulta de aplicación a:</a:t>
                      </a:r>
                    </a:p>
                    <a:p>
                      <a:pPr algn="just">
                        <a:spcAft>
                          <a:spcPts val="0"/>
                        </a:spcAft>
                      </a:pPr>
                      <a:r>
                        <a:rPr lang="es-MX" sz="2400" dirty="0" smtClean="0">
                          <a:solidFill>
                            <a:schemeClr val="bg1"/>
                          </a:solidFill>
                          <a:latin typeface="+mn-lt"/>
                          <a:ea typeface="Times New Roman"/>
                          <a:cs typeface="Times New Roman"/>
                        </a:rPr>
                        <a:t>• Las ventas de cosas muebles, locaciones y prestaciones de obras o servicios;</a:t>
                      </a:r>
                    </a:p>
                    <a:p>
                      <a:pPr algn="just">
                        <a:spcAft>
                          <a:spcPts val="0"/>
                        </a:spcAft>
                      </a:pPr>
                      <a:r>
                        <a:rPr lang="es-MX" sz="2400" dirty="0" smtClean="0">
                          <a:solidFill>
                            <a:schemeClr val="bg1"/>
                          </a:solidFill>
                          <a:latin typeface="+mn-lt"/>
                          <a:ea typeface="Times New Roman"/>
                          <a:cs typeface="Times New Roman"/>
                        </a:rPr>
                        <a:t>• Los pagos y a las acreditaciones que efectúen entidades por las liquidaciones correspondientes a las operaciones realizadas por los usuarios de los sistemas de tarjetas de débito, de crédito, de compra y similares.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2"/>
          <p:cNvGraphicFramePr>
            <a:graphicFrameLocks/>
          </p:cNvGraphicFramePr>
          <p:nvPr/>
        </p:nvGraphicFramePr>
        <p:xfrm>
          <a:off x="142875" y="285750"/>
          <a:ext cx="8777318" cy="434340"/>
        </p:xfrm>
        <a:graphic>
          <a:graphicData uri="http://schemas.openxmlformats.org/drawingml/2006/table">
            <a:tbl>
              <a:tblPr/>
              <a:tblGrid>
                <a:gridCol w="4388659"/>
                <a:gridCol w="4388659"/>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00FF00"/>
                          </a:solidFill>
                          <a:effectLst/>
                          <a:latin typeface="Times New Roman" pitchFamily="18" charset="0"/>
                        </a:rPr>
                        <a:t>RETENCIÓN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FFFF00"/>
                          </a:solidFill>
                          <a:effectLst/>
                          <a:latin typeface="Times New Roman" pitchFamily="18" charset="0"/>
                        </a:rPr>
                        <a:t>PERCEPCIÓN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Group 32"/>
          <p:cNvGraphicFramePr>
            <a:graphicFrameLocks/>
          </p:cNvGraphicFramePr>
          <p:nvPr/>
        </p:nvGraphicFramePr>
        <p:xfrm>
          <a:off x="142875" y="785813"/>
          <a:ext cx="8777318" cy="1531620"/>
        </p:xfrm>
        <a:graphic>
          <a:graphicData uri="http://schemas.openxmlformats.org/drawingml/2006/table">
            <a:tbl>
              <a:tblPr/>
              <a:tblGrid>
                <a:gridCol w="8777318"/>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Operaciones excluidas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30">
                <a:tc>
                  <a:txBody>
                    <a:bodyPr/>
                    <a:lstStyle/>
                    <a:p>
                      <a:pPr algn="just">
                        <a:spcAft>
                          <a:spcPts val="0"/>
                        </a:spcAft>
                      </a:pPr>
                      <a:r>
                        <a:rPr lang="es-MX" sz="2400" dirty="0" smtClean="0">
                          <a:solidFill>
                            <a:schemeClr val="bg1"/>
                          </a:solidFill>
                          <a:latin typeface="+mn-lt"/>
                          <a:ea typeface="Times New Roman"/>
                          <a:cs typeface="Times New Roman"/>
                        </a:rPr>
                        <a:t>No resultan alcanzadas las operaciones que se realicen sobre bienes que para el sujeto inscripto en el Régimen Simplificado revistan el carácter de bienes de uso.</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2"/>
          <p:cNvGraphicFramePr>
            <a:graphicFrameLocks/>
          </p:cNvGraphicFramePr>
          <p:nvPr/>
        </p:nvGraphicFramePr>
        <p:xfrm>
          <a:off x="142875" y="285750"/>
          <a:ext cx="8777318" cy="434340"/>
        </p:xfrm>
        <a:graphic>
          <a:graphicData uri="http://schemas.openxmlformats.org/drawingml/2006/table">
            <a:tbl>
              <a:tblPr/>
              <a:tblGrid>
                <a:gridCol w="5143505"/>
                <a:gridCol w="3633813"/>
              </a:tblGrid>
              <a:tr h="3543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00FF00"/>
                          </a:solidFill>
                          <a:effectLst/>
                          <a:latin typeface="Times New Roman" pitchFamily="18" charset="0"/>
                        </a:rPr>
                        <a:t>RETENCIÓN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rgbClr val="FFFF00"/>
                          </a:solidFill>
                          <a:effectLst/>
                          <a:latin typeface="Times New Roman" pitchFamily="18" charset="0"/>
                        </a:rPr>
                        <a:t>PERCEPCIÓN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Group 32"/>
          <p:cNvGraphicFramePr>
            <a:graphicFrameLocks/>
          </p:cNvGraphicFramePr>
          <p:nvPr/>
        </p:nvGraphicFramePr>
        <p:xfrm>
          <a:off x="142875" y="785813"/>
          <a:ext cx="8777318" cy="4091940"/>
        </p:xfrm>
        <a:graphic>
          <a:graphicData uri="http://schemas.openxmlformats.org/drawingml/2006/table">
            <a:tbl>
              <a:tblPr/>
              <a:tblGrid>
                <a:gridCol w="5143536"/>
                <a:gridCol w="3633782"/>
              </a:tblGrid>
              <a:tr h="354330">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400" b="1" i="0" u="none" strike="noStrike" cap="none" normalizeH="0" baseline="0" dirty="0" smtClean="0">
                          <a:ln>
                            <a:noFill/>
                          </a:ln>
                          <a:solidFill>
                            <a:schemeClr val="tx1"/>
                          </a:solidFill>
                          <a:effectLst/>
                          <a:latin typeface="Times New Roman" pitchFamily="18" charset="0"/>
                        </a:rPr>
                        <a:t>2) AGENTES DE RECAUDACIÓN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r>
              <a:tr h="354330">
                <a:tc>
                  <a:txBody>
                    <a:bodyPr/>
                    <a:lstStyle/>
                    <a:p>
                      <a:pPr algn="just">
                        <a:spcAft>
                          <a:spcPts val="0"/>
                        </a:spcAft>
                      </a:pPr>
                      <a:r>
                        <a:rPr lang="es-MX" sz="2400" dirty="0" smtClean="0">
                          <a:solidFill>
                            <a:schemeClr val="bg1"/>
                          </a:solidFill>
                          <a:latin typeface="+mn-lt"/>
                          <a:ea typeface="Times New Roman"/>
                          <a:cs typeface="Times New Roman"/>
                        </a:rPr>
                        <a:t>• Las entidades pagadoras de las liquidaciones correspondientes a las operaciones realizadas por los usuarios de los sistemas de tarjetas de débito, de crédito, de compras y similares;</a:t>
                      </a:r>
                    </a:p>
                    <a:p>
                      <a:pPr algn="just">
                        <a:spcAft>
                          <a:spcPts val="0"/>
                        </a:spcAft>
                      </a:pPr>
                      <a:r>
                        <a:rPr lang="es-MX" sz="2400" dirty="0" smtClean="0">
                          <a:solidFill>
                            <a:schemeClr val="bg1"/>
                          </a:solidFill>
                          <a:latin typeface="+mn-lt"/>
                          <a:ea typeface="Times New Roman"/>
                          <a:cs typeface="Times New Roman"/>
                        </a:rPr>
                        <a:t>• Los adquirentes;</a:t>
                      </a:r>
                    </a:p>
                    <a:p>
                      <a:pPr algn="just">
                        <a:spcAft>
                          <a:spcPts val="0"/>
                        </a:spcAft>
                      </a:pPr>
                      <a:r>
                        <a:rPr lang="es-MX" sz="2400" dirty="0" smtClean="0">
                          <a:solidFill>
                            <a:schemeClr val="bg1"/>
                          </a:solidFill>
                          <a:latin typeface="+mn-lt"/>
                          <a:ea typeface="Times New Roman"/>
                          <a:cs typeface="Times New Roman"/>
                        </a:rPr>
                        <a:t>• Locatarios y/o prestatarios de obras y servicios.</a:t>
                      </a:r>
                    </a:p>
                    <a:p>
                      <a:pPr algn="just">
                        <a:spcAft>
                          <a:spcPts val="0"/>
                        </a:spcAft>
                      </a:pPr>
                      <a:r>
                        <a:rPr lang="es-MX" sz="2400" dirty="0" smtClean="0">
                          <a:solidFill>
                            <a:schemeClr val="bg1"/>
                          </a:solidFill>
                          <a:latin typeface="+mn-lt"/>
                          <a:ea typeface="Times New Roman"/>
                          <a:cs typeface="Times New Roman"/>
                        </a:rPr>
                        <a:t>• Las entidades financieras regidas por la ley 21526</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spcAft>
                          <a:spcPts val="0"/>
                        </a:spcAft>
                      </a:pPr>
                      <a:r>
                        <a:rPr lang="es-MX" sz="2400" dirty="0" smtClean="0">
                          <a:solidFill>
                            <a:schemeClr val="bg1"/>
                          </a:solidFill>
                          <a:latin typeface="+mn-lt"/>
                          <a:ea typeface="Times New Roman"/>
                          <a:cs typeface="Times New Roman"/>
                        </a:rPr>
                        <a:t>• Los vendedores;</a:t>
                      </a:r>
                    </a:p>
                    <a:p>
                      <a:pPr algn="just">
                        <a:spcAft>
                          <a:spcPts val="0"/>
                        </a:spcAft>
                      </a:pPr>
                      <a:r>
                        <a:rPr lang="es-MX" sz="2400" dirty="0" smtClean="0">
                          <a:solidFill>
                            <a:schemeClr val="bg1"/>
                          </a:solidFill>
                          <a:latin typeface="+mn-lt"/>
                          <a:ea typeface="Times New Roman"/>
                          <a:cs typeface="Times New Roman"/>
                        </a:rPr>
                        <a:t>• Locadores y/o prestadores de obras o servicios</a:t>
                      </a:r>
                    </a:p>
                    <a:p>
                      <a:pPr algn="just">
                        <a:spcAft>
                          <a:spcPts val="0"/>
                        </a:spcAft>
                      </a:pPr>
                      <a:r>
                        <a:rPr lang="es-MX" sz="2400" dirty="0" smtClean="0">
                          <a:solidFill>
                            <a:schemeClr val="bg1"/>
                          </a:solidFill>
                          <a:latin typeface="+mn-lt"/>
                          <a:ea typeface="Times New Roman"/>
                          <a:cs typeface="Times New Roman"/>
                        </a:rPr>
                        <a:t>• Las entidades financieras regidas por la ley 21526</a:t>
                      </a:r>
                    </a:p>
                    <a:p>
                      <a:pPr algn="just">
                        <a:spcAft>
                          <a:spcPts val="0"/>
                        </a:spcAft>
                      </a:pPr>
                      <a:endParaRPr lang="es-MX" sz="2400" dirty="0" smtClean="0">
                        <a:solidFill>
                          <a:schemeClr val="bg1"/>
                        </a:solidFill>
                        <a:latin typeface="+mn-lt"/>
                        <a:ea typeface="Times New Roman"/>
                        <a:cs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913</TotalTime>
  <Words>1911</Words>
  <Application>Microsoft Office PowerPoint</Application>
  <PresentationFormat>Presentación en pantalla (16:9)</PresentationFormat>
  <Paragraphs>172</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Blank Presentation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vector>
  </TitlesOfParts>
  <Company>MTCCC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Tony</dc:creator>
  <cp:lastModifiedBy>www.intercambiosvirtuales.org</cp:lastModifiedBy>
  <cp:revision>72</cp:revision>
  <dcterms:created xsi:type="dcterms:W3CDTF">2003-02-12T17:00:32Z</dcterms:created>
  <dcterms:modified xsi:type="dcterms:W3CDTF">2016-10-18T13:59:04Z</dcterms:modified>
</cp:coreProperties>
</file>