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58" r:id="rId4"/>
    <p:sldId id="261" r:id="rId5"/>
    <p:sldId id="262" r:id="rId6"/>
    <p:sldId id="264" r:id="rId7"/>
    <p:sldId id="265" r:id="rId8"/>
    <p:sldId id="266" r:id="rId9"/>
    <p:sldId id="263" r:id="rId10"/>
    <p:sldId id="268" r:id="rId11"/>
    <p:sldId id="269" r:id="rId12"/>
    <p:sldId id="270" r:id="rId13"/>
    <p:sldId id="267" r:id="rId14"/>
    <p:sldId id="272" r:id="rId15"/>
    <p:sldId id="273"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56"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6 Imagen" descr="Caratula Templateok-01.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1 Título"/>
          <p:cNvSpPr>
            <a:spLocks noGrp="1"/>
          </p:cNvSpPr>
          <p:nvPr>
            <p:ph type="ctrTitle"/>
          </p:nvPr>
        </p:nvSpPr>
        <p:spPr>
          <a:xfrm>
            <a:off x="685800" y="2130425"/>
            <a:ext cx="6886596" cy="1470025"/>
          </a:xfrm>
        </p:spPr>
        <p:txBody>
          <a:bodyPr/>
          <a:lstStyle>
            <a:lvl1pPr algn="r">
              <a:defRPr>
                <a:solidFill>
                  <a:schemeClr val="bg1"/>
                </a:solidFill>
                <a:latin typeface="Candara" pitchFamily="34" charset="0"/>
              </a:defRPr>
            </a:lvl1pPr>
          </a:lstStyle>
          <a:p>
            <a:r>
              <a:rPr lang="es-ES" smtClean="0"/>
              <a:t>Haga clic para modificar el estilo de título del patrón</a:t>
            </a:r>
            <a:endParaRPr lang="es-ES" dirty="0"/>
          </a:p>
        </p:txBody>
      </p:sp>
      <p:sp>
        <p:nvSpPr>
          <p:cNvPr id="3" name="2 Subtítulo"/>
          <p:cNvSpPr>
            <a:spLocks noGrp="1"/>
          </p:cNvSpPr>
          <p:nvPr>
            <p:ph type="subTitle" idx="1"/>
          </p:nvPr>
        </p:nvSpPr>
        <p:spPr>
          <a:xfrm>
            <a:off x="3357554" y="3886200"/>
            <a:ext cx="4143404" cy="1471626"/>
          </a:xfrm>
        </p:spPr>
        <p:txBody>
          <a:bodyPr>
            <a:normAutofit/>
          </a:bodyPr>
          <a:lstStyle>
            <a:lvl1pPr marL="0" indent="0" algn="r">
              <a:buNone/>
              <a:defRPr sz="2800">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dirty="0"/>
          </a:p>
        </p:txBody>
      </p:sp>
      <p:sp>
        <p:nvSpPr>
          <p:cNvPr id="4" name="3 Marcador de fecha"/>
          <p:cNvSpPr>
            <a:spLocks noGrp="1"/>
          </p:cNvSpPr>
          <p:nvPr>
            <p:ph type="dt" sz="half" idx="10"/>
          </p:nvPr>
        </p:nvSpPr>
        <p:spPr/>
        <p:txBody>
          <a:bodyPr/>
          <a:lstStyle/>
          <a:p>
            <a:fld id="{B1EDE25A-72F0-407D-95A8-A5802307D68E}" type="datetimeFigureOut">
              <a:rPr lang="es-ES" smtClean="0"/>
              <a:pPr/>
              <a:t>16/10/2016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FDF984-5DEA-4299-9048-00C39D98944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4" name="3 Marcador de fecha"/>
          <p:cNvSpPr>
            <a:spLocks noGrp="1"/>
          </p:cNvSpPr>
          <p:nvPr>
            <p:ph type="dt" sz="half" idx="10"/>
          </p:nvPr>
        </p:nvSpPr>
        <p:spPr/>
        <p:txBody>
          <a:bodyPr/>
          <a:lstStyle/>
          <a:p>
            <a:fld id="{B1EDE25A-72F0-407D-95A8-A5802307D68E}" type="datetimeFigureOut">
              <a:rPr lang="es-ES" smtClean="0"/>
              <a:pPr/>
              <a:t>16/10/2016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FDF984-5DEA-4299-9048-00C39D98944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14348" y="2571744"/>
            <a:ext cx="7772400" cy="1362075"/>
          </a:xfrm>
        </p:spPr>
        <p:txBody>
          <a:bodyPr anchor="t"/>
          <a:lstStyle>
            <a:lvl1pPr algn="ctr">
              <a:defRPr sz="4000" b="1" cap="all"/>
            </a:lvl1pPr>
          </a:lstStyle>
          <a:p>
            <a:r>
              <a:rPr lang="es-ES" smtClean="0"/>
              <a:t>Haga clic para modificar el estilo de título del patrón</a:t>
            </a:r>
            <a:endParaRPr lang="es-ES" dirty="0"/>
          </a:p>
        </p:txBody>
      </p:sp>
      <p:sp>
        <p:nvSpPr>
          <p:cNvPr id="3" name="2 Marcador de texto"/>
          <p:cNvSpPr>
            <a:spLocks noGrp="1"/>
          </p:cNvSpPr>
          <p:nvPr>
            <p:ph type="body" idx="1"/>
          </p:nvPr>
        </p:nvSpPr>
        <p:spPr>
          <a:xfrm>
            <a:off x="714348" y="857232"/>
            <a:ext cx="7772400" cy="1500187"/>
          </a:xfrm>
        </p:spPr>
        <p:txBody>
          <a:bodyPr anchor="b"/>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1EDE25A-72F0-407D-95A8-A5802307D68E}" type="datetimeFigureOut">
              <a:rPr lang="es-ES" smtClean="0"/>
              <a:pPr/>
              <a:t>16/10/2016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FDF984-5DEA-4299-9048-00C39D98944F}"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dirty="0"/>
          </a:p>
        </p:txBody>
      </p:sp>
      <p:sp>
        <p:nvSpPr>
          <p:cNvPr id="3" name="2 Marcador de contenido"/>
          <p:cNvSpPr>
            <a:spLocks noGrp="1"/>
          </p:cNvSpPr>
          <p:nvPr>
            <p:ph sz="half" idx="1"/>
          </p:nvPr>
        </p:nvSpPr>
        <p:spPr>
          <a:xfrm>
            <a:off x="457200" y="1600200"/>
            <a:ext cx="4038600" cy="4525963"/>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4" name="3 Marcador de contenido"/>
          <p:cNvSpPr>
            <a:spLocks noGrp="1"/>
          </p:cNvSpPr>
          <p:nvPr>
            <p:ph sz="half" idx="2"/>
          </p:nvPr>
        </p:nvSpPr>
        <p:spPr>
          <a:xfrm>
            <a:off x="4648200" y="1600200"/>
            <a:ext cx="4038600" cy="4525963"/>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5" name="4 Marcador de fecha"/>
          <p:cNvSpPr>
            <a:spLocks noGrp="1"/>
          </p:cNvSpPr>
          <p:nvPr>
            <p:ph type="dt" sz="half" idx="10"/>
          </p:nvPr>
        </p:nvSpPr>
        <p:spPr/>
        <p:txBody>
          <a:bodyPr/>
          <a:lstStyle/>
          <a:p>
            <a:fld id="{B1EDE25A-72F0-407D-95A8-A5802307D68E}" type="datetimeFigureOut">
              <a:rPr lang="es-ES" smtClean="0"/>
              <a:pPr/>
              <a:t>16/10/2016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5FDF984-5DEA-4299-9048-00C39D98944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noAutofit/>
          </a:bodyPr>
          <a:lstStyle>
            <a:lvl1pPr marL="0" indent="0">
              <a:buNone/>
              <a:defRPr sz="20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noAutofit/>
          </a:bodyPr>
          <a:lstStyle>
            <a:lvl1pPr marL="0" indent="0">
              <a:buNone/>
              <a:defRPr lang="es-ES" sz="2000" b="1" kern="1200" dirty="0" smtClean="0">
                <a:solidFill>
                  <a:schemeClr val="tx1">
                    <a:lumMod val="75000"/>
                    <a:lumOff val="2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Clr>
                <a:schemeClr val="accent3">
                  <a:lumMod val="50000"/>
                </a:schemeClr>
              </a:buClr>
              <a:buFont typeface="Calibri" pitchFamily="34" charset="0"/>
              <a:buNone/>
            </a:pPr>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1EDE25A-72F0-407D-95A8-A5802307D68E}" type="datetimeFigureOut">
              <a:rPr lang="es-ES" smtClean="0"/>
              <a:pPr/>
              <a:t>16/10/2016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5FDF984-5DEA-4299-9048-00C39D98944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1EDE25A-72F0-407D-95A8-A5802307D68E}" type="datetimeFigureOut">
              <a:rPr lang="es-ES" smtClean="0"/>
              <a:pPr/>
              <a:t>16/10/2016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5FDF984-5DEA-4299-9048-00C39D98944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1EDE25A-72F0-407D-95A8-A5802307D68E}" type="datetimeFigureOut">
              <a:rPr lang="es-ES" smtClean="0"/>
              <a:pPr/>
              <a:t>16/10/2016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5FDF984-5DEA-4299-9048-00C39D98944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dirty="0"/>
          </a:p>
        </p:txBody>
      </p:sp>
      <p:sp>
        <p:nvSpPr>
          <p:cNvPr id="3" name="2 Marcador de contenido"/>
          <p:cNvSpPr>
            <a:spLocks noGrp="1"/>
          </p:cNvSpPr>
          <p:nvPr>
            <p:ph idx="1"/>
          </p:nvPr>
        </p:nvSpPr>
        <p:spPr>
          <a:xfrm>
            <a:off x="3575050" y="273050"/>
            <a:ext cx="5111750" cy="5853113"/>
          </a:xfrm>
        </p:spPr>
        <p:txBody>
          <a:bodyPr/>
          <a:lstStyle>
            <a:lvl1pPr>
              <a:defRPr sz="3200">
                <a:solidFill>
                  <a:schemeClr val="tx1">
                    <a:lumMod val="85000"/>
                    <a:lumOff val="15000"/>
                  </a:schemeClr>
                </a:solidFill>
              </a:defRPr>
            </a:lvl1pPr>
            <a:lvl2pPr>
              <a:defRPr sz="2800">
                <a:solidFill>
                  <a:schemeClr val="tx1">
                    <a:lumMod val="85000"/>
                    <a:lumOff val="15000"/>
                  </a:schemeClr>
                </a:solidFill>
              </a:defRPr>
            </a:lvl2pPr>
            <a:lvl3pPr>
              <a:defRPr sz="2400">
                <a:solidFill>
                  <a:schemeClr val="tx1">
                    <a:lumMod val="85000"/>
                    <a:lumOff val="15000"/>
                  </a:schemeClr>
                </a:solidFill>
              </a:defRPr>
            </a:lvl3pPr>
            <a:lvl4pPr>
              <a:defRPr sz="2000">
                <a:solidFill>
                  <a:schemeClr val="tx1">
                    <a:lumMod val="85000"/>
                    <a:lumOff val="15000"/>
                  </a:schemeClr>
                </a:solidFill>
              </a:defRPr>
            </a:lvl4pPr>
            <a:lvl5pPr>
              <a:defRPr sz="2000">
                <a:solidFill>
                  <a:schemeClr val="tx1">
                    <a:lumMod val="85000"/>
                    <a:lumOff val="15000"/>
                  </a:schemeClr>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1EDE25A-72F0-407D-95A8-A5802307D68E}" type="datetimeFigureOut">
              <a:rPr lang="es-ES" smtClean="0"/>
              <a:pPr/>
              <a:t>16/10/2016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5FDF984-5DEA-4299-9048-00C39D98944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Errepar">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ctr">
              <a:defRPr sz="1800" b="1"/>
            </a:lvl1pPr>
          </a:lstStyle>
          <a:p>
            <a:r>
              <a:rPr lang="es-ES" smtClean="0"/>
              <a:t>Haga clic para modificar el estilo de título del patrón</a:t>
            </a:r>
            <a:endParaRPr lang="es-ES" dirty="0"/>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1EDE25A-72F0-407D-95A8-A5802307D68E}" type="datetimeFigureOut">
              <a:rPr lang="es-ES" smtClean="0"/>
              <a:pPr/>
              <a:t>16/10/2016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5FDF984-5DEA-4299-9048-00C39D98944F}"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6 Imagen" descr="Interior Templateok-01.jpg"/>
          <p:cNvPicPr>
            <a:picLocks noChangeAspect="1"/>
          </p:cNvPicPr>
          <p:nvPr/>
        </p:nvPicPr>
        <p:blipFill>
          <a:blip r:embed="rId11" cstate="print"/>
          <a:stretch>
            <a:fillRect/>
          </a:stretch>
        </p:blipFill>
        <p:spPr>
          <a:xfrm>
            <a:off x="0" y="0"/>
            <a:ext cx="9144000" cy="6858000"/>
          </a:xfrm>
          <a:prstGeom prst="rect">
            <a:avLst/>
          </a:prstGeom>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EDE25A-72F0-407D-95A8-A5802307D68E}" type="datetimeFigureOut">
              <a:rPr lang="es-ES" smtClean="0"/>
              <a:pPr/>
              <a:t>16/10/2016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FDF984-5DEA-4299-9048-00C39D98944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xStyles>
    <p:titleStyle>
      <a:lvl1pPr algn="ctr" defTabSz="914400" rtl="0" eaLnBrk="1" latinLnBrk="0" hangingPunct="1">
        <a:spcBef>
          <a:spcPct val="0"/>
        </a:spcBef>
        <a:buNone/>
        <a:defRPr sz="4000" b="1" kern="1200">
          <a:solidFill>
            <a:srgbClr val="003300"/>
          </a:solidFill>
          <a:latin typeface="Candara" pitchFamily="34" charset="0"/>
          <a:ea typeface="+mj-ea"/>
          <a:cs typeface="+mj-cs"/>
        </a:defRPr>
      </a:lvl1pPr>
    </p:titleStyle>
    <p:bodyStyle>
      <a:lvl1pPr marL="342900" indent="-342900" algn="l" defTabSz="914400" rtl="0" eaLnBrk="1" latinLnBrk="0" hangingPunct="1">
        <a:spcBef>
          <a:spcPct val="20000"/>
        </a:spcBef>
        <a:buClr>
          <a:schemeClr val="accent3">
            <a:lumMod val="50000"/>
          </a:schemeClr>
        </a:buClr>
        <a:buFont typeface="Calibri"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chemeClr val="accent3">
            <a:lumMod val="50000"/>
          </a:schemeClr>
        </a:buClr>
        <a:buFont typeface="Calibri" pitchFamily="34" charset="0"/>
        <a:buChar char="›"/>
        <a:defRPr sz="28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chemeClr val="accent3">
            <a:lumMod val="50000"/>
          </a:schemeClr>
        </a:buClr>
        <a:buFont typeface="Calibri" pitchFamily="34" charset="0"/>
        <a:buChar char="›"/>
        <a:defRPr sz="24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chemeClr val="accent3">
            <a:lumMod val="50000"/>
          </a:schemeClr>
        </a:buClr>
        <a:buFont typeface="Calibri" pitchFamily="34" charset="0"/>
        <a:buChar char="›"/>
        <a:defRPr sz="20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chemeClr val="accent3">
            <a:lumMod val="50000"/>
          </a:schemeClr>
        </a:buClr>
        <a:buFont typeface="Calibri" pitchFamily="34" charset="0"/>
        <a:buChar char="›"/>
        <a:defRPr sz="20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85786" y="2143115"/>
            <a:ext cx="6929486" cy="1571637"/>
          </a:xfrm>
        </p:spPr>
        <p:txBody>
          <a:bodyPr>
            <a:normAutofit/>
          </a:bodyPr>
          <a:lstStyle/>
          <a:p>
            <a:pPr algn="ctr"/>
            <a:r>
              <a:rPr lang="es-MX" sz="3200" dirty="0" smtClean="0"/>
              <a:t>IMPUESTO SOBRE LOS INGRESOS BRUTOS EN  CABA</a:t>
            </a:r>
            <a:endParaRPr lang="es-AR" dirty="0"/>
          </a:p>
        </p:txBody>
      </p:sp>
      <p:sp>
        <p:nvSpPr>
          <p:cNvPr id="4" name="3 CuadroTexto"/>
          <p:cNvSpPr txBox="1"/>
          <p:nvPr/>
        </p:nvSpPr>
        <p:spPr>
          <a:xfrm>
            <a:off x="3428992" y="4000504"/>
            <a:ext cx="4071965" cy="800219"/>
          </a:xfrm>
          <a:prstGeom prst="rect">
            <a:avLst/>
          </a:prstGeom>
          <a:noFill/>
        </p:spPr>
        <p:txBody>
          <a:bodyPr wrap="square" rtlCol="0">
            <a:spAutoFit/>
          </a:bodyPr>
          <a:lstStyle/>
          <a:p>
            <a:r>
              <a:rPr lang="es-ES" sz="2800" b="1" dirty="0">
                <a:solidFill>
                  <a:prstClr val="white"/>
                </a:solidFill>
                <a:latin typeface="Candara" pitchFamily="34" charset="0"/>
              </a:rPr>
              <a:t/>
            </a:r>
            <a:br>
              <a:rPr lang="es-ES" sz="2800" b="1" dirty="0">
                <a:solidFill>
                  <a:prstClr val="white"/>
                </a:solidFill>
                <a:latin typeface="Candara" pitchFamily="34" charset="0"/>
              </a:rPr>
            </a:br>
            <a:endParaRPr lang="es-AR" dirty="0"/>
          </a:p>
        </p:txBody>
      </p:sp>
      <p:sp>
        <p:nvSpPr>
          <p:cNvPr id="5" name="Título 1"/>
          <p:cNvSpPr txBox="1">
            <a:spLocks/>
          </p:cNvSpPr>
          <p:nvPr/>
        </p:nvSpPr>
        <p:spPr>
          <a:xfrm>
            <a:off x="3357554" y="3929067"/>
            <a:ext cx="4214842" cy="1428760"/>
          </a:xfrm>
          <a:prstGeom prst="rect">
            <a:avLst/>
          </a:prstGeom>
        </p:spPr>
        <p:txBody>
          <a:bodyPr vert="horz" lIns="91440" tIns="45720" rIns="91440" bIns="45720" rtlCol="0" anchor="ctr">
            <a:normAutofit fontScale="92500" lnSpcReduction="10000"/>
          </a:bodyPr>
          <a:lstStyle/>
          <a:p>
            <a:pPr lvl="0" algn="ctr">
              <a:spcBef>
                <a:spcPct val="0"/>
              </a:spcBef>
              <a:defRPr/>
            </a:pPr>
            <a:r>
              <a:rPr kumimoji="0" lang="es-AR" sz="1600" b="1" i="0" u="none" strike="noStrike" kern="1200" cap="none" spc="0" normalizeH="0" baseline="0" noProof="0" dirty="0" smtClean="0">
                <a:ln>
                  <a:noFill/>
                </a:ln>
                <a:solidFill>
                  <a:srgbClr val="FFFF00"/>
                </a:solidFill>
                <a:effectLst/>
                <a:uLnTx/>
                <a:uFillTx/>
                <a:latin typeface="Candara" pitchFamily="34" charset="0"/>
                <a:ea typeface="+mj-ea"/>
                <a:cs typeface="+mj-cs"/>
              </a:rPr>
              <a:t> </a:t>
            </a:r>
            <a:r>
              <a:rPr lang="es-MX" sz="2000" b="1" dirty="0" smtClean="0">
                <a:solidFill>
                  <a:srgbClr val="FFFF00"/>
                </a:solidFill>
                <a:latin typeface="Candara" pitchFamily="34" charset="0"/>
                <a:ea typeface="+mj-ea"/>
                <a:cs typeface="+mj-cs"/>
              </a:rPr>
              <a:t>LAS ÚLTIMAS MODIFICACIONES AL RÉGIMEN GENERAL DE AGENTES DE RECAUDACIÓN DEL IMPUESTO SOBRE LOS INGRESOS BRUTOS EN LA CIUDAD AUTÓNOMA DE BUENOS</a:t>
            </a:r>
            <a:endParaRPr kumimoji="0" lang="es-AR" sz="2000" b="1" i="0" u="none" strike="noStrike" kern="1200" cap="none" spc="0" normalizeH="0" baseline="0" noProof="0" dirty="0">
              <a:ln>
                <a:noFill/>
              </a:ln>
              <a:solidFill>
                <a:srgbClr val="FFFF00"/>
              </a:solidFill>
              <a:effectLst/>
              <a:uLnTx/>
              <a:uFillTx/>
              <a:latin typeface="Candara" pitchFamily="34" charset="0"/>
              <a:ea typeface="+mj-ea"/>
              <a:cs typeface="+mj-cs"/>
            </a:endParaRPr>
          </a:p>
        </p:txBody>
      </p:sp>
      <p:sp>
        <p:nvSpPr>
          <p:cNvPr id="6" name="Título 1"/>
          <p:cNvSpPr txBox="1">
            <a:spLocks/>
          </p:cNvSpPr>
          <p:nvPr/>
        </p:nvSpPr>
        <p:spPr>
          <a:xfrm>
            <a:off x="0" y="6357958"/>
            <a:ext cx="7500958" cy="357190"/>
          </a:xfrm>
          <a:prstGeom prst="rect">
            <a:avLst/>
          </a:prstGeom>
        </p:spPr>
        <p:txBody>
          <a:bodyPr vert="horz" lIns="91440" tIns="45720" rIns="91440" bIns="45720" rtlCol="0" anchor="ctr">
            <a:normAutofit/>
          </a:bodyPr>
          <a:lstStyle/>
          <a:p>
            <a:pPr algn="ctr"/>
            <a:r>
              <a:rPr lang="es-AR" sz="1600" dirty="0" smtClean="0">
                <a:solidFill>
                  <a:schemeClr val="bg1"/>
                </a:solidFill>
              </a:rPr>
              <a:t>Por: Dr. José Antonio </a:t>
            </a:r>
            <a:r>
              <a:rPr lang="es-AR" sz="1600" dirty="0" err="1" smtClean="0">
                <a:solidFill>
                  <a:schemeClr val="bg1"/>
                </a:solidFill>
              </a:rPr>
              <a:t>Alaniz</a:t>
            </a:r>
            <a:r>
              <a:rPr lang="es-MX" sz="1600" dirty="0" smtClean="0">
                <a:solidFill>
                  <a:schemeClr val="bg1"/>
                </a:solidFill>
              </a:rPr>
              <a:t> - </a:t>
            </a:r>
            <a:r>
              <a:rPr lang="es-AR" sz="1600" i="1" dirty="0" smtClean="0">
                <a:solidFill>
                  <a:schemeClr val="bg1"/>
                </a:solidFill>
              </a:rPr>
              <a:t>	Jose@e-alaniz.com.ar</a:t>
            </a:r>
            <a:endParaRPr lang="es-MX" sz="1600" dirty="0">
              <a:solidFill>
                <a:schemeClr val="bg1"/>
              </a:solidFill>
            </a:endParaRPr>
          </a:p>
        </p:txBody>
      </p:sp>
    </p:spTree>
    <p:extLst>
      <p:ext uri="{BB962C8B-B14F-4D97-AF65-F5344CB8AC3E}">
        <p14:creationId xmlns:p14="http://schemas.microsoft.com/office/powerpoint/2010/main" xmlns="" val="1686789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0" presetClass="entr" presetSubtype="0" fill="hold" grpId="0" nodeType="afterEffect">
                                  <p:stCondLst>
                                    <p:cond delay="100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par>
                          <p:cTn id="12" fill="hold">
                            <p:stCondLst>
                              <p:cond delay="3000"/>
                            </p:stCondLst>
                            <p:childTnLst>
                              <p:par>
                                <p:cTn id="13" presetID="10" presetClass="entr" presetSubtype="0" fill="hold" grpId="0" nodeType="afterEffect">
                                  <p:stCondLst>
                                    <p:cond delay="100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357554" y="142852"/>
          <a:ext cx="2357454" cy="6492240"/>
        </p:xfrm>
        <a:graphic>
          <a:graphicData uri="http://schemas.openxmlformats.org/drawingml/2006/table">
            <a:tbl>
              <a:tblPr firstRow="1" bandRow="1">
                <a:tableStyleId>{5940675A-B579-460E-94D1-54222C63F5DA}</a:tableStyleId>
              </a:tblPr>
              <a:tblGrid>
                <a:gridCol w="1428760"/>
                <a:gridCol w="928694"/>
              </a:tblGrid>
              <a:tr h="577356">
                <a:tc>
                  <a:txBody>
                    <a:bodyPr/>
                    <a:lstStyle/>
                    <a:p>
                      <a:pPr algn="ctr"/>
                      <a:r>
                        <a:rPr lang="es-MX" dirty="0" smtClean="0"/>
                        <a:t>Alícuota de retención</a:t>
                      </a:r>
                      <a:endParaRPr lang="es-MX" dirty="0"/>
                    </a:p>
                  </a:txBody>
                  <a:tcPr>
                    <a:solidFill>
                      <a:schemeClr val="bg2"/>
                    </a:solidFill>
                  </a:tcPr>
                </a:tc>
                <a:tc>
                  <a:txBody>
                    <a:bodyPr/>
                    <a:lstStyle/>
                    <a:p>
                      <a:pPr algn="ctr"/>
                      <a:r>
                        <a:rPr lang="es-MX" dirty="0" smtClean="0"/>
                        <a:t>Grupo</a:t>
                      </a:r>
                      <a:endParaRPr lang="es-MX" dirty="0"/>
                    </a:p>
                  </a:txBody>
                  <a:tcPr>
                    <a:solidFill>
                      <a:schemeClr val="bg2"/>
                    </a:solidFill>
                  </a:tcPr>
                </a:tc>
              </a:tr>
              <a:tr h="334500">
                <a:tc>
                  <a:txBody>
                    <a:bodyPr/>
                    <a:lstStyle/>
                    <a:p>
                      <a:pPr algn="ctr"/>
                      <a:r>
                        <a:rPr lang="es-MX" dirty="0" smtClean="0"/>
                        <a:t>0,00%</a:t>
                      </a:r>
                      <a:endParaRPr lang="es-MX" dirty="0"/>
                    </a:p>
                  </a:txBody>
                  <a:tcPr/>
                </a:tc>
                <a:tc>
                  <a:txBody>
                    <a:bodyPr/>
                    <a:lstStyle/>
                    <a:p>
                      <a:pPr algn="ctr"/>
                      <a:r>
                        <a:rPr lang="es-MX" dirty="0" smtClean="0"/>
                        <a:t>1</a:t>
                      </a:r>
                      <a:endParaRPr lang="es-MX" dirty="0"/>
                    </a:p>
                  </a:txBody>
                  <a:tcPr/>
                </a:tc>
              </a:tr>
              <a:tr h="334500">
                <a:tc>
                  <a:txBody>
                    <a:bodyPr/>
                    <a:lstStyle/>
                    <a:p>
                      <a:pPr algn="ctr"/>
                      <a:r>
                        <a:rPr lang="es-MX" dirty="0" smtClean="0"/>
                        <a:t>0,10%</a:t>
                      </a:r>
                      <a:endParaRPr lang="es-MX" dirty="0"/>
                    </a:p>
                  </a:txBody>
                  <a:tcPr/>
                </a:tc>
                <a:tc>
                  <a:txBody>
                    <a:bodyPr/>
                    <a:lstStyle/>
                    <a:p>
                      <a:pPr algn="ctr"/>
                      <a:r>
                        <a:rPr lang="es-MX" dirty="0" smtClean="0"/>
                        <a:t>2</a:t>
                      </a:r>
                      <a:endParaRPr lang="es-MX" dirty="0"/>
                    </a:p>
                  </a:txBody>
                  <a:tcPr/>
                </a:tc>
              </a:tr>
              <a:tr h="334500">
                <a:tc>
                  <a:txBody>
                    <a:bodyPr/>
                    <a:lstStyle/>
                    <a:p>
                      <a:pPr algn="ctr"/>
                      <a:r>
                        <a:rPr lang="es-MX" dirty="0" smtClean="0"/>
                        <a:t>0,20%</a:t>
                      </a:r>
                      <a:endParaRPr lang="es-MX" dirty="0"/>
                    </a:p>
                  </a:txBody>
                  <a:tcPr/>
                </a:tc>
                <a:tc>
                  <a:txBody>
                    <a:bodyPr/>
                    <a:lstStyle/>
                    <a:p>
                      <a:pPr algn="ctr"/>
                      <a:r>
                        <a:rPr lang="es-MX" dirty="0" smtClean="0"/>
                        <a:t>3</a:t>
                      </a:r>
                      <a:endParaRPr lang="es-MX" dirty="0"/>
                    </a:p>
                  </a:txBody>
                  <a:tcPr/>
                </a:tc>
              </a:tr>
              <a:tr h="334500">
                <a:tc>
                  <a:txBody>
                    <a:bodyPr/>
                    <a:lstStyle/>
                    <a:p>
                      <a:pPr algn="ctr"/>
                      <a:r>
                        <a:rPr lang="es-MX" dirty="0" smtClean="0"/>
                        <a:t>0,50%</a:t>
                      </a:r>
                      <a:endParaRPr lang="es-MX" dirty="0"/>
                    </a:p>
                  </a:txBody>
                  <a:tcPr/>
                </a:tc>
                <a:tc>
                  <a:txBody>
                    <a:bodyPr/>
                    <a:lstStyle/>
                    <a:p>
                      <a:pPr algn="ctr"/>
                      <a:r>
                        <a:rPr lang="es-MX" dirty="0" smtClean="0"/>
                        <a:t>4</a:t>
                      </a:r>
                      <a:endParaRPr lang="es-MX" dirty="0"/>
                    </a:p>
                  </a:txBody>
                  <a:tcPr/>
                </a:tc>
              </a:tr>
              <a:tr h="334500">
                <a:tc>
                  <a:txBody>
                    <a:bodyPr/>
                    <a:lstStyle/>
                    <a:p>
                      <a:pPr algn="ctr"/>
                      <a:r>
                        <a:rPr lang="es-MX" dirty="0" smtClean="0"/>
                        <a:t>0,75%</a:t>
                      </a:r>
                      <a:endParaRPr lang="es-MX" dirty="0"/>
                    </a:p>
                  </a:txBody>
                  <a:tcPr/>
                </a:tc>
                <a:tc>
                  <a:txBody>
                    <a:bodyPr/>
                    <a:lstStyle/>
                    <a:p>
                      <a:pPr algn="ctr"/>
                      <a:r>
                        <a:rPr lang="es-MX" dirty="0" smtClean="0"/>
                        <a:t>5</a:t>
                      </a:r>
                      <a:endParaRPr lang="es-MX" dirty="0"/>
                    </a:p>
                  </a:txBody>
                  <a:tcPr/>
                </a:tc>
              </a:tr>
              <a:tr h="334500">
                <a:tc>
                  <a:txBody>
                    <a:bodyPr/>
                    <a:lstStyle/>
                    <a:p>
                      <a:pPr algn="ctr"/>
                      <a:r>
                        <a:rPr lang="es-MX" dirty="0" smtClean="0"/>
                        <a:t>0,90%</a:t>
                      </a:r>
                      <a:endParaRPr lang="es-MX" dirty="0"/>
                    </a:p>
                  </a:txBody>
                  <a:tcPr/>
                </a:tc>
                <a:tc>
                  <a:txBody>
                    <a:bodyPr/>
                    <a:lstStyle/>
                    <a:p>
                      <a:pPr algn="ctr"/>
                      <a:r>
                        <a:rPr lang="es-MX" dirty="0" smtClean="0"/>
                        <a:t>6</a:t>
                      </a:r>
                      <a:endParaRPr lang="es-MX" dirty="0"/>
                    </a:p>
                  </a:txBody>
                  <a:tcPr/>
                </a:tc>
              </a:tr>
              <a:tr h="334500">
                <a:tc>
                  <a:txBody>
                    <a:bodyPr/>
                    <a:lstStyle/>
                    <a:p>
                      <a:pPr algn="ctr"/>
                      <a:r>
                        <a:rPr lang="es-MX" dirty="0" smtClean="0"/>
                        <a:t>1,00%</a:t>
                      </a:r>
                      <a:endParaRPr lang="es-MX" dirty="0"/>
                    </a:p>
                  </a:txBody>
                  <a:tcPr/>
                </a:tc>
                <a:tc>
                  <a:txBody>
                    <a:bodyPr/>
                    <a:lstStyle/>
                    <a:p>
                      <a:pPr algn="ctr"/>
                      <a:r>
                        <a:rPr lang="es-MX" dirty="0" smtClean="0"/>
                        <a:t>7</a:t>
                      </a:r>
                      <a:endParaRPr lang="es-MX" dirty="0"/>
                    </a:p>
                  </a:txBody>
                  <a:tcPr/>
                </a:tc>
              </a:tr>
              <a:tr h="334500">
                <a:tc>
                  <a:txBody>
                    <a:bodyPr/>
                    <a:lstStyle/>
                    <a:p>
                      <a:pPr algn="ctr"/>
                      <a:r>
                        <a:rPr lang="es-MX" dirty="0" smtClean="0"/>
                        <a:t>1,25%</a:t>
                      </a:r>
                      <a:endParaRPr lang="es-MX" dirty="0"/>
                    </a:p>
                  </a:txBody>
                  <a:tcPr/>
                </a:tc>
                <a:tc>
                  <a:txBody>
                    <a:bodyPr/>
                    <a:lstStyle/>
                    <a:p>
                      <a:pPr algn="ctr"/>
                      <a:r>
                        <a:rPr lang="es-MX" dirty="0" smtClean="0"/>
                        <a:t>8</a:t>
                      </a:r>
                      <a:endParaRPr lang="es-MX" dirty="0"/>
                    </a:p>
                  </a:txBody>
                  <a:tcPr/>
                </a:tc>
              </a:tr>
              <a:tr h="334500">
                <a:tc>
                  <a:txBody>
                    <a:bodyPr/>
                    <a:lstStyle/>
                    <a:p>
                      <a:pPr algn="ctr"/>
                      <a:r>
                        <a:rPr lang="es-MX" dirty="0" smtClean="0"/>
                        <a:t>1,50%</a:t>
                      </a:r>
                      <a:endParaRPr lang="es-MX" dirty="0"/>
                    </a:p>
                  </a:txBody>
                  <a:tcPr/>
                </a:tc>
                <a:tc>
                  <a:txBody>
                    <a:bodyPr/>
                    <a:lstStyle/>
                    <a:p>
                      <a:pPr algn="ctr"/>
                      <a:r>
                        <a:rPr lang="es-MX" dirty="0" smtClean="0"/>
                        <a:t>9</a:t>
                      </a:r>
                      <a:endParaRPr lang="es-MX" dirty="0"/>
                    </a:p>
                  </a:txBody>
                  <a:tcPr/>
                </a:tc>
              </a:tr>
              <a:tr h="334500">
                <a:tc>
                  <a:txBody>
                    <a:bodyPr/>
                    <a:lstStyle/>
                    <a:p>
                      <a:pPr algn="ctr"/>
                      <a:r>
                        <a:rPr lang="es-MX" dirty="0" smtClean="0"/>
                        <a:t>1,75%</a:t>
                      </a:r>
                      <a:endParaRPr lang="es-MX" dirty="0"/>
                    </a:p>
                  </a:txBody>
                  <a:tcPr/>
                </a:tc>
                <a:tc>
                  <a:txBody>
                    <a:bodyPr/>
                    <a:lstStyle/>
                    <a:p>
                      <a:pPr algn="ctr"/>
                      <a:r>
                        <a:rPr lang="es-MX" dirty="0" smtClean="0"/>
                        <a:t>10</a:t>
                      </a:r>
                      <a:endParaRPr lang="es-MX" dirty="0"/>
                    </a:p>
                  </a:txBody>
                  <a:tcPr/>
                </a:tc>
              </a:tr>
              <a:tr h="334500">
                <a:tc>
                  <a:txBody>
                    <a:bodyPr/>
                    <a:lstStyle/>
                    <a:p>
                      <a:pPr algn="ctr"/>
                      <a:r>
                        <a:rPr lang="es-MX" dirty="0" smtClean="0"/>
                        <a:t>2,00%</a:t>
                      </a:r>
                      <a:endParaRPr lang="es-MX" dirty="0"/>
                    </a:p>
                  </a:txBody>
                  <a:tcPr/>
                </a:tc>
                <a:tc>
                  <a:txBody>
                    <a:bodyPr/>
                    <a:lstStyle/>
                    <a:p>
                      <a:pPr algn="ctr"/>
                      <a:r>
                        <a:rPr lang="es-MX" dirty="0" smtClean="0"/>
                        <a:t>11</a:t>
                      </a:r>
                      <a:endParaRPr lang="es-MX" dirty="0"/>
                    </a:p>
                  </a:txBody>
                  <a:tcPr/>
                </a:tc>
              </a:tr>
              <a:tr h="334500">
                <a:tc>
                  <a:txBody>
                    <a:bodyPr/>
                    <a:lstStyle/>
                    <a:p>
                      <a:pPr algn="ctr"/>
                      <a:r>
                        <a:rPr lang="es-MX" dirty="0" smtClean="0"/>
                        <a:t>2,50%</a:t>
                      </a:r>
                      <a:endParaRPr lang="es-MX" dirty="0"/>
                    </a:p>
                  </a:txBody>
                  <a:tcPr>
                    <a:solidFill>
                      <a:srgbClr val="FFFF00"/>
                    </a:solidFill>
                  </a:tcPr>
                </a:tc>
                <a:tc>
                  <a:txBody>
                    <a:bodyPr/>
                    <a:lstStyle/>
                    <a:p>
                      <a:pPr algn="ctr"/>
                      <a:r>
                        <a:rPr lang="es-MX" dirty="0" smtClean="0"/>
                        <a:t>12</a:t>
                      </a:r>
                      <a:endParaRPr lang="es-MX" dirty="0"/>
                    </a:p>
                  </a:txBody>
                  <a:tcPr/>
                </a:tc>
              </a:tr>
              <a:tr h="334500">
                <a:tc>
                  <a:txBody>
                    <a:bodyPr/>
                    <a:lstStyle/>
                    <a:p>
                      <a:pPr algn="ctr"/>
                      <a:r>
                        <a:rPr lang="es-MX" dirty="0" smtClean="0"/>
                        <a:t>2,75%</a:t>
                      </a:r>
                      <a:endParaRPr lang="es-MX" dirty="0"/>
                    </a:p>
                  </a:txBody>
                  <a:tcPr>
                    <a:solidFill>
                      <a:srgbClr val="FFFF00"/>
                    </a:solidFill>
                  </a:tcPr>
                </a:tc>
                <a:tc>
                  <a:txBody>
                    <a:bodyPr/>
                    <a:lstStyle/>
                    <a:p>
                      <a:pPr algn="ctr"/>
                      <a:r>
                        <a:rPr lang="es-MX" dirty="0" smtClean="0"/>
                        <a:t>13</a:t>
                      </a:r>
                      <a:endParaRPr lang="es-MX" dirty="0"/>
                    </a:p>
                  </a:txBody>
                  <a:tcPr/>
                </a:tc>
              </a:tr>
              <a:tr h="334500">
                <a:tc>
                  <a:txBody>
                    <a:bodyPr/>
                    <a:lstStyle/>
                    <a:p>
                      <a:pPr algn="ctr"/>
                      <a:r>
                        <a:rPr lang="es-MX" dirty="0" smtClean="0"/>
                        <a:t>3,00%</a:t>
                      </a:r>
                      <a:endParaRPr lang="es-MX" dirty="0"/>
                    </a:p>
                  </a:txBody>
                  <a:tcPr>
                    <a:solidFill>
                      <a:srgbClr val="FFFF00"/>
                    </a:solidFill>
                  </a:tcPr>
                </a:tc>
                <a:tc>
                  <a:txBody>
                    <a:bodyPr/>
                    <a:lstStyle/>
                    <a:p>
                      <a:pPr algn="ctr"/>
                      <a:r>
                        <a:rPr lang="es-MX" dirty="0" smtClean="0"/>
                        <a:t>14</a:t>
                      </a:r>
                      <a:endParaRPr lang="es-MX" dirty="0"/>
                    </a:p>
                  </a:txBody>
                  <a:tcPr/>
                </a:tc>
              </a:tr>
              <a:tr h="334500">
                <a:tc>
                  <a:txBody>
                    <a:bodyPr/>
                    <a:lstStyle/>
                    <a:p>
                      <a:pPr algn="ctr"/>
                      <a:r>
                        <a:rPr lang="es-MX" dirty="0" smtClean="0"/>
                        <a:t>4,00%</a:t>
                      </a:r>
                      <a:endParaRPr lang="es-MX" dirty="0"/>
                    </a:p>
                  </a:txBody>
                  <a:tcPr>
                    <a:solidFill>
                      <a:srgbClr val="FFFF00"/>
                    </a:solidFill>
                  </a:tcPr>
                </a:tc>
                <a:tc>
                  <a:txBody>
                    <a:bodyPr/>
                    <a:lstStyle/>
                    <a:p>
                      <a:pPr algn="ctr"/>
                      <a:r>
                        <a:rPr lang="es-MX" dirty="0" smtClean="0"/>
                        <a:t>15</a:t>
                      </a:r>
                      <a:endParaRPr lang="es-MX" dirty="0"/>
                    </a:p>
                  </a:txBody>
                  <a:tcPr/>
                </a:tc>
              </a:tr>
              <a:tr h="334500">
                <a:tc>
                  <a:txBody>
                    <a:bodyPr/>
                    <a:lstStyle/>
                    <a:p>
                      <a:pPr algn="ctr"/>
                      <a:r>
                        <a:rPr lang="es-MX" dirty="0" smtClean="0"/>
                        <a:t>4,50%</a:t>
                      </a:r>
                      <a:endParaRPr lang="es-MX" dirty="0"/>
                    </a:p>
                  </a:txBody>
                  <a:tcPr>
                    <a:solidFill>
                      <a:srgbClr val="FFFF00"/>
                    </a:solidFill>
                  </a:tcPr>
                </a:tc>
                <a:tc>
                  <a:txBody>
                    <a:bodyPr/>
                    <a:lstStyle/>
                    <a:p>
                      <a:pPr algn="ctr"/>
                      <a:r>
                        <a:rPr lang="es-MX" dirty="0" smtClean="0"/>
                        <a:t>16</a:t>
                      </a:r>
                      <a:endParaRPr lang="es-MX"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5720" y="214290"/>
            <a:ext cx="8572560" cy="6143668"/>
          </a:xfrm>
        </p:spPr>
        <p:txBody>
          <a:bodyPr>
            <a:noAutofit/>
          </a:bodyPr>
          <a:lstStyle/>
          <a:p>
            <a:pPr marL="457200" indent="-457200" algn="just">
              <a:buNone/>
            </a:pPr>
            <a:r>
              <a:rPr lang="es-MX" sz="2400" dirty="0" smtClean="0"/>
              <a:t>Cuando el agente de retención realice una operación alcanzada por el presente régimen con un sujeto pasible de retención no incluido en el Padrón de Regímenes Generales, deberá retener el impuesto aplicando sobre el monto determinado, de conformidad al artículo 10, </a:t>
            </a:r>
            <a:r>
              <a:rPr lang="es-MX" sz="2400" b="1" dirty="0" smtClean="0"/>
              <a:t>la alícuota del 4,50% (</a:t>
            </a:r>
            <a:r>
              <a:rPr lang="es-MX" sz="2400" b="1" dirty="0" smtClean="0">
                <a:solidFill>
                  <a:srgbClr val="FFC000"/>
                </a:solidFill>
              </a:rPr>
              <a:t>antes 4%</a:t>
            </a:r>
            <a:r>
              <a:rPr lang="es-MX" sz="2400" b="1" dirty="0" smtClean="0"/>
              <a:t>).</a:t>
            </a:r>
          </a:p>
          <a:p>
            <a:pPr marL="457200" indent="-457200" algn="just">
              <a:buNone/>
            </a:pPr>
            <a:r>
              <a:rPr lang="es-MX" sz="2400" dirty="0" smtClean="0"/>
              <a:t>En los casos en que por desperfectos técnicos no resulte factible consultar el Padrón de Regímenes Generales, se aplicará una alícuota del tres por ciento (3%).</a:t>
            </a:r>
          </a:p>
          <a:p>
            <a:pPr marL="457200" indent="-457200" algn="just">
              <a:buNone/>
            </a:pPr>
            <a:r>
              <a:rPr lang="es-MX" sz="2400" b="1" i="1" u="sng" dirty="0" smtClean="0"/>
              <a:t>Sin perjuicio de lo expresado, si el contribuyente retenido forma parte del </a:t>
            </a:r>
            <a:r>
              <a:rPr lang="es-MX" sz="2400" b="1" i="1" u="sng" dirty="0" smtClean="0">
                <a:solidFill>
                  <a:srgbClr val="0070C0"/>
                </a:solidFill>
              </a:rPr>
              <a:t>Padrón de Riesgo Fiscal </a:t>
            </a:r>
            <a:r>
              <a:rPr lang="es-MX" sz="2400" b="1" i="1" u="sng" dirty="0" smtClean="0"/>
              <a:t>tendrá preeminencia la alícuota que establezca este último.</a:t>
            </a:r>
          </a:p>
          <a:p>
            <a:pPr marL="457200" indent="-457200" algn="just">
              <a:buNone/>
            </a:pPr>
            <a:r>
              <a:rPr lang="es-MX" sz="2400" dirty="0" smtClean="0"/>
              <a:t>La retención aludida no implica variación alguna en la forma de cálculo de los correspondientes anticipos del impuesto para los sujetos pasivos de la retención.</a:t>
            </a:r>
          </a:p>
        </p:txBody>
      </p:sp>
      <p:sp>
        <p:nvSpPr>
          <p:cNvPr id="4" name="Marcador de contenido 2"/>
          <p:cNvSpPr txBox="1">
            <a:spLocks/>
          </p:cNvSpPr>
          <p:nvPr/>
        </p:nvSpPr>
        <p:spPr>
          <a:xfrm>
            <a:off x="1357290" y="6500834"/>
            <a:ext cx="6215106" cy="357190"/>
          </a:xfrm>
          <a:prstGeom prst="rect">
            <a:avLst/>
          </a:prstGeom>
        </p:spPr>
        <p:txBody>
          <a:bodyPr vert="horz" lIns="91440" tIns="45720" rIns="91440" bIns="45720" rtlCol="0">
            <a:normAutofit fontScale="62500" lnSpcReduction="20000"/>
          </a:bodyPr>
          <a:lstStyle/>
          <a:p>
            <a:pPr marL="342900" lvl="0" indent="-342900" algn="ctr">
              <a:spcBef>
                <a:spcPct val="20000"/>
              </a:spcBef>
              <a:buClr>
                <a:schemeClr val="accent3">
                  <a:lumMod val="50000"/>
                </a:schemeClr>
              </a:buClr>
            </a:pPr>
            <a:r>
              <a:rPr lang="es-ES" sz="3200" dirty="0" smtClean="0">
                <a:solidFill>
                  <a:schemeClr val="tx1">
                    <a:lumMod val="85000"/>
                    <a:lumOff val="15000"/>
                  </a:schemeClr>
                </a:solidFill>
              </a:rPr>
              <a:t>Por: Dr. José Antonio </a:t>
            </a:r>
            <a:r>
              <a:rPr lang="es-ES" sz="3200" dirty="0" err="1" smtClean="0">
                <a:solidFill>
                  <a:schemeClr val="tx1">
                    <a:lumMod val="85000"/>
                    <a:lumOff val="15000"/>
                  </a:schemeClr>
                </a:solidFill>
              </a:rPr>
              <a:t>Alaniz</a:t>
            </a:r>
            <a:r>
              <a:rPr lang="es-ES" sz="3200" dirty="0" smtClean="0">
                <a:solidFill>
                  <a:schemeClr val="tx1">
                    <a:lumMod val="85000"/>
                    <a:lumOff val="15000"/>
                  </a:schemeClr>
                </a:solidFill>
              </a:rPr>
              <a:t> - Jose@e-alaniz.com.ar</a:t>
            </a:r>
            <a:endParaRPr kumimoji="0" lang="es-ES" sz="32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285728"/>
          <a:ext cx="8229600" cy="4673600"/>
        </p:xfrm>
        <a:graphic>
          <a:graphicData uri="http://schemas.openxmlformats.org/drawingml/2006/table">
            <a:tbl>
              <a:tblPr firstRow="1" bandRow="1">
                <a:tableStyleId>{5940675A-B579-460E-94D1-54222C63F5DA}</a:tableStyleId>
              </a:tblPr>
              <a:tblGrid>
                <a:gridCol w="4114800"/>
                <a:gridCol w="4114800"/>
              </a:tblGrid>
              <a:tr h="370840">
                <a:tc gridSpan="2">
                  <a:txBody>
                    <a:bodyPr/>
                    <a:lstStyle/>
                    <a:p>
                      <a:pPr algn="ctr"/>
                      <a:r>
                        <a:rPr lang="es-MX" b="1" dirty="0" smtClean="0"/>
                        <a:t>PERCEPCIÓN: ÁMBITO DE APLICACIÓN</a:t>
                      </a:r>
                      <a:endParaRPr lang="es-MX" b="1" dirty="0"/>
                    </a:p>
                  </a:txBody>
                  <a:tcPr/>
                </a:tc>
                <a:tc hMerge="1">
                  <a:txBody>
                    <a:bodyPr/>
                    <a:lstStyle/>
                    <a:p>
                      <a:endParaRPr lang="es-MX" dirty="0"/>
                    </a:p>
                  </a:txBody>
                  <a:tcPr/>
                </a:tc>
              </a:tr>
              <a:tr h="370840">
                <a:tc gridSpan="2">
                  <a:txBody>
                    <a:bodyPr/>
                    <a:lstStyle/>
                    <a:p>
                      <a:pPr algn="ctr"/>
                      <a:r>
                        <a:rPr lang="es-MX" b="1" dirty="0" smtClean="0"/>
                        <a:t>Artículo 70</a:t>
                      </a:r>
                      <a:endParaRPr lang="es-MX" b="1" dirty="0"/>
                    </a:p>
                  </a:txBody>
                  <a:tcPr/>
                </a:tc>
                <a:tc hMerge="1">
                  <a:txBody>
                    <a:bodyPr/>
                    <a:lstStyle/>
                    <a:p>
                      <a:endParaRPr lang="es-MX" dirty="0"/>
                    </a:p>
                  </a:txBody>
                  <a:tcPr/>
                </a:tc>
              </a:tr>
              <a:tr h="370840">
                <a:tc>
                  <a:txBody>
                    <a:bodyPr/>
                    <a:lstStyle/>
                    <a:p>
                      <a:r>
                        <a:rPr lang="es-MX" dirty="0" smtClean="0"/>
                        <a:t>Texto actual</a:t>
                      </a:r>
                    </a:p>
                    <a:p>
                      <a:endParaRPr lang="es-MX" dirty="0" smtClean="0"/>
                    </a:p>
                    <a:p>
                      <a:r>
                        <a:rPr lang="es-MX" b="1" dirty="0" smtClean="0"/>
                        <a:t>Régimen general de percepción – Sujetos obligados</a:t>
                      </a:r>
                    </a:p>
                    <a:p>
                      <a:endParaRPr lang="es-MX" dirty="0" smtClean="0"/>
                    </a:p>
                    <a:p>
                      <a:pPr algn="just"/>
                      <a:r>
                        <a:rPr lang="es-MX" dirty="0" err="1" smtClean="0"/>
                        <a:t>Establécese</a:t>
                      </a:r>
                      <a:r>
                        <a:rPr lang="es-MX" dirty="0" smtClean="0"/>
                        <a:t> un Régimen General de Percepción del Impuesto sobre los Ingresos Brutos para los sujetos comprendidos en el artículo 1 del presente Anexo, por las operaciones de ventas, locaciones y/o prestaciones de servicios.</a:t>
                      </a:r>
                    </a:p>
                    <a:p>
                      <a:endParaRPr lang="es-MX" dirty="0"/>
                    </a:p>
                  </a:txBody>
                  <a:tcPr/>
                </a:tc>
                <a:tc>
                  <a:txBody>
                    <a:bodyPr/>
                    <a:lstStyle/>
                    <a:p>
                      <a:r>
                        <a:rPr lang="es-MX" dirty="0" smtClean="0"/>
                        <a:t>Texto anterior</a:t>
                      </a:r>
                    </a:p>
                    <a:p>
                      <a:endParaRPr lang="es-MX" dirty="0" smtClean="0"/>
                    </a:p>
                    <a:p>
                      <a:r>
                        <a:rPr lang="es-MX" b="1" dirty="0" smtClean="0"/>
                        <a:t>Régimen general de percepción – Sujetos obligados</a:t>
                      </a:r>
                    </a:p>
                    <a:p>
                      <a:endParaRPr lang="es-MX" dirty="0" smtClean="0"/>
                    </a:p>
                    <a:p>
                      <a:pPr algn="just"/>
                      <a:r>
                        <a:rPr lang="es-MX" dirty="0" smtClean="0"/>
                        <a:t>Se establece un Régimen General de Percepción del impuesto sobre los ingresos brutos para los sujetos comprendidos en el artículo 1 del presente Anexo por las operaciones de ventas, locaciones y prestaciones </a:t>
                      </a:r>
                      <a:r>
                        <a:rPr lang="es-MX" b="1" dirty="0" smtClean="0">
                          <a:solidFill>
                            <a:srgbClr val="FF0000"/>
                          </a:solidFill>
                        </a:rPr>
                        <a:t>que se efectúen en el ámbito de la Ciudad Autónoma de Buenos Aires.</a:t>
                      </a:r>
                    </a:p>
                    <a:p>
                      <a:endParaRPr lang="es-MX"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1414"/>
            <a:ext cx="8229600" cy="714380"/>
          </a:xfrm>
        </p:spPr>
        <p:txBody>
          <a:bodyPr/>
          <a:lstStyle/>
          <a:p>
            <a:r>
              <a:rPr lang="es-ES" dirty="0" smtClean="0"/>
              <a:t>PERCEPCIÓN: ALICUOTA</a:t>
            </a:r>
            <a:endParaRPr lang="es-ES" dirty="0"/>
          </a:p>
        </p:txBody>
      </p:sp>
      <p:sp>
        <p:nvSpPr>
          <p:cNvPr id="3" name="Marcador de contenido 2"/>
          <p:cNvSpPr>
            <a:spLocks noGrp="1"/>
          </p:cNvSpPr>
          <p:nvPr>
            <p:ph idx="1"/>
          </p:nvPr>
        </p:nvSpPr>
        <p:spPr>
          <a:xfrm>
            <a:off x="457200" y="1000108"/>
            <a:ext cx="8229600" cy="4525963"/>
          </a:xfrm>
        </p:spPr>
        <p:txBody>
          <a:bodyPr>
            <a:normAutofit fontScale="92500" lnSpcReduction="10000"/>
          </a:bodyPr>
          <a:lstStyle/>
          <a:p>
            <a:pPr algn="just">
              <a:buNone/>
            </a:pPr>
            <a:r>
              <a:rPr lang="es-MX" b="1" u="sng" dirty="0" smtClean="0"/>
              <a:t>Artículo</a:t>
            </a:r>
            <a:r>
              <a:rPr lang="es-MX" b="1" dirty="0" smtClean="0"/>
              <a:t> 75 (Texto actual)</a:t>
            </a:r>
          </a:p>
          <a:p>
            <a:pPr algn="just">
              <a:buNone/>
            </a:pPr>
            <a:r>
              <a:rPr lang="es-MX" b="1" dirty="0" smtClean="0"/>
              <a:t>Alícuotas de percepción:</a:t>
            </a:r>
          </a:p>
          <a:p>
            <a:pPr algn="just">
              <a:buNone/>
            </a:pPr>
            <a:r>
              <a:rPr lang="es-MX" dirty="0" smtClean="0"/>
              <a:t>A los fines de la liquidación de la percepción se aplicará la alícuota que establece el Padrón de Regímenes Generales.</a:t>
            </a:r>
          </a:p>
          <a:p>
            <a:pPr algn="just">
              <a:buNone/>
            </a:pPr>
            <a:r>
              <a:rPr lang="es-MX" dirty="0" smtClean="0"/>
              <a:t>Para establecer la alícuota aplicable a cada contribuyente se utilizará la tabla consignada a continuación integrada por dieciséis (16) grupos respecto de los cuales se le aplicará la alícuota correspondiente a cada uno de ellos.</a:t>
            </a:r>
          </a:p>
        </p:txBody>
      </p:sp>
      <p:sp>
        <p:nvSpPr>
          <p:cNvPr id="4" name="Marcador de contenido 2"/>
          <p:cNvSpPr txBox="1">
            <a:spLocks/>
          </p:cNvSpPr>
          <p:nvPr/>
        </p:nvSpPr>
        <p:spPr>
          <a:xfrm>
            <a:off x="1357290" y="6500834"/>
            <a:ext cx="6215106" cy="357190"/>
          </a:xfrm>
          <a:prstGeom prst="rect">
            <a:avLst/>
          </a:prstGeom>
        </p:spPr>
        <p:txBody>
          <a:bodyPr vert="horz" lIns="91440" tIns="45720" rIns="91440" bIns="45720" rtlCol="0">
            <a:normAutofit fontScale="62500" lnSpcReduction="20000"/>
          </a:bodyPr>
          <a:lstStyle/>
          <a:p>
            <a:pPr marL="342900" lvl="0" indent="-342900" algn="ctr">
              <a:spcBef>
                <a:spcPct val="20000"/>
              </a:spcBef>
              <a:buClr>
                <a:schemeClr val="accent3">
                  <a:lumMod val="50000"/>
                </a:schemeClr>
              </a:buClr>
            </a:pPr>
            <a:r>
              <a:rPr lang="es-ES" sz="3200" dirty="0" smtClean="0">
                <a:solidFill>
                  <a:schemeClr val="tx1">
                    <a:lumMod val="85000"/>
                    <a:lumOff val="15000"/>
                  </a:schemeClr>
                </a:solidFill>
              </a:rPr>
              <a:t>Por: Dr. José Antonio </a:t>
            </a:r>
            <a:r>
              <a:rPr lang="es-ES" sz="3200" dirty="0" err="1" smtClean="0">
                <a:solidFill>
                  <a:schemeClr val="tx1">
                    <a:lumMod val="85000"/>
                    <a:lumOff val="15000"/>
                  </a:schemeClr>
                </a:solidFill>
              </a:rPr>
              <a:t>Alaniz</a:t>
            </a:r>
            <a:r>
              <a:rPr lang="es-ES" sz="3200" dirty="0" smtClean="0">
                <a:solidFill>
                  <a:schemeClr val="tx1">
                    <a:lumMod val="85000"/>
                    <a:lumOff val="15000"/>
                  </a:schemeClr>
                </a:solidFill>
              </a:rPr>
              <a:t> - Jose@e-alaniz.com.ar</a:t>
            </a:r>
            <a:endParaRPr kumimoji="0" lang="es-ES" sz="32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up)">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up)">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357554" y="142852"/>
          <a:ext cx="2357454" cy="6492240"/>
        </p:xfrm>
        <a:graphic>
          <a:graphicData uri="http://schemas.openxmlformats.org/drawingml/2006/table">
            <a:tbl>
              <a:tblPr firstRow="1" bandRow="1">
                <a:tableStyleId>{5940675A-B579-460E-94D1-54222C63F5DA}</a:tableStyleId>
              </a:tblPr>
              <a:tblGrid>
                <a:gridCol w="1428760"/>
                <a:gridCol w="928694"/>
              </a:tblGrid>
              <a:tr h="577356">
                <a:tc>
                  <a:txBody>
                    <a:bodyPr/>
                    <a:lstStyle/>
                    <a:p>
                      <a:pPr algn="ctr"/>
                      <a:r>
                        <a:rPr lang="es-MX" dirty="0" smtClean="0"/>
                        <a:t>Alícuota de percepción</a:t>
                      </a:r>
                      <a:endParaRPr lang="es-MX" dirty="0"/>
                    </a:p>
                  </a:txBody>
                  <a:tcPr>
                    <a:solidFill>
                      <a:schemeClr val="bg2"/>
                    </a:solidFill>
                  </a:tcPr>
                </a:tc>
                <a:tc>
                  <a:txBody>
                    <a:bodyPr/>
                    <a:lstStyle/>
                    <a:p>
                      <a:pPr algn="ctr"/>
                      <a:r>
                        <a:rPr lang="es-MX" dirty="0" smtClean="0"/>
                        <a:t>Grupo</a:t>
                      </a:r>
                      <a:endParaRPr lang="es-MX" dirty="0"/>
                    </a:p>
                  </a:txBody>
                  <a:tcPr>
                    <a:solidFill>
                      <a:schemeClr val="bg2"/>
                    </a:solidFill>
                  </a:tcPr>
                </a:tc>
              </a:tr>
              <a:tr h="334500">
                <a:tc>
                  <a:txBody>
                    <a:bodyPr/>
                    <a:lstStyle/>
                    <a:p>
                      <a:pPr algn="ctr"/>
                      <a:r>
                        <a:rPr lang="es-MX" dirty="0" smtClean="0"/>
                        <a:t>0,00%</a:t>
                      </a:r>
                      <a:endParaRPr lang="es-MX" dirty="0"/>
                    </a:p>
                  </a:txBody>
                  <a:tcPr/>
                </a:tc>
                <a:tc>
                  <a:txBody>
                    <a:bodyPr/>
                    <a:lstStyle/>
                    <a:p>
                      <a:pPr algn="ctr"/>
                      <a:r>
                        <a:rPr lang="es-MX" dirty="0" smtClean="0"/>
                        <a:t>1</a:t>
                      </a:r>
                      <a:endParaRPr lang="es-MX" dirty="0"/>
                    </a:p>
                  </a:txBody>
                  <a:tcPr/>
                </a:tc>
              </a:tr>
              <a:tr h="334500">
                <a:tc>
                  <a:txBody>
                    <a:bodyPr/>
                    <a:lstStyle/>
                    <a:p>
                      <a:pPr algn="ctr"/>
                      <a:r>
                        <a:rPr lang="es-MX" dirty="0" smtClean="0"/>
                        <a:t>0,10%</a:t>
                      </a:r>
                      <a:endParaRPr lang="es-MX" dirty="0"/>
                    </a:p>
                  </a:txBody>
                  <a:tcPr/>
                </a:tc>
                <a:tc>
                  <a:txBody>
                    <a:bodyPr/>
                    <a:lstStyle/>
                    <a:p>
                      <a:pPr algn="ctr"/>
                      <a:r>
                        <a:rPr lang="es-MX" dirty="0" smtClean="0"/>
                        <a:t>2</a:t>
                      </a:r>
                      <a:endParaRPr lang="es-MX" dirty="0"/>
                    </a:p>
                  </a:txBody>
                  <a:tcPr/>
                </a:tc>
              </a:tr>
              <a:tr h="334500">
                <a:tc>
                  <a:txBody>
                    <a:bodyPr/>
                    <a:lstStyle/>
                    <a:p>
                      <a:pPr algn="ctr"/>
                      <a:r>
                        <a:rPr lang="es-MX" dirty="0" smtClean="0"/>
                        <a:t>0,20%</a:t>
                      </a:r>
                      <a:endParaRPr lang="es-MX" dirty="0"/>
                    </a:p>
                  </a:txBody>
                  <a:tcPr/>
                </a:tc>
                <a:tc>
                  <a:txBody>
                    <a:bodyPr/>
                    <a:lstStyle/>
                    <a:p>
                      <a:pPr algn="ctr"/>
                      <a:r>
                        <a:rPr lang="es-MX" dirty="0" smtClean="0"/>
                        <a:t>3</a:t>
                      </a:r>
                      <a:endParaRPr lang="es-MX" dirty="0"/>
                    </a:p>
                  </a:txBody>
                  <a:tcPr/>
                </a:tc>
              </a:tr>
              <a:tr h="334500">
                <a:tc>
                  <a:txBody>
                    <a:bodyPr/>
                    <a:lstStyle/>
                    <a:p>
                      <a:pPr algn="ctr"/>
                      <a:r>
                        <a:rPr lang="es-MX" dirty="0" smtClean="0"/>
                        <a:t>0,30%</a:t>
                      </a:r>
                      <a:endParaRPr lang="es-MX" dirty="0"/>
                    </a:p>
                  </a:txBody>
                  <a:tcPr/>
                </a:tc>
                <a:tc>
                  <a:txBody>
                    <a:bodyPr/>
                    <a:lstStyle/>
                    <a:p>
                      <a:pPr algn="ctr"/>
                      <a:r>
                        <a:rPr lang="es-MX" dirty="0" smtClean="0"/>
                        <a:t>4</a:t>
                      </a:r>
                      <a:endParaRPr lang="es-MX" dirty="0"/>
                    </a:p>
                  </a:txBody>
                  <a:tcPr/>
                </a:tc>
              </a:tr>
              <a:tr h="334500">
                <a:tc>
                  <a:txBody>
                    <a:bodyPr/>
                    <a:lstStyle/>
                    <a:p>
                      <a:pPr algn="ctr"/>
                      <a:r>
                        <a:rPr lang="es-MX" dirty="0" smtClean="0"/>
                        <a:t>0,50%</a:t>
                      </a:r>
                      <a:endParaRPr lang="es-MX" dirty="0"/>
                    </a:p>
                  </a:txBody>
                  <a:tcPr/>
                </a:tc>
                <a:tc>
                  <a:txBody>
                    <a:bodyPr/>
                    <a:lstStyle/>
                    <a:p>
                      <a:pPr algn="ctr"/>
                      <a:r>
                        <a:rPr lang="es-MX" dirty="0" smtClean="0"/>
                        <a:t>5</a:t>
                      </a:r>
                      <a:endParaRPr lang="es-MX" dirty="0"/>
                    </a:p>
                  </a:txBody>
                  <a:tcPr/>
                </a:tc>
              </a:tr>
              <a:tr h="334500">
                <a:tc>
                  <a:txBody>
                    <a:bodyPr/>
                    <a:lstStyle/>
                    <a:p>
                      <a:pPr algn="ctr"/>
                      <a:r>
                        <a:rPr lang="es-MX" dirty="0" smtClean="0"/>
                        <a:t>1,00%</a:t>
                      </a:r>
                      <a:endParaRPr lang="es-MX" dirty="0"/>
                    </a:p>
                  </a:txBody>
                  <a:tcPr/>
                </a:tc>
                <a:tc>
                  <a:txBody>
                    <a:bodyPr/>
                    <a:lstStyle/>
                    <a:p>
                      <a:pPr algn="ctr"/>
                      <a:r>
                        <a:rPr lang="es-MX" dirty="0" smtClean="0"/>
                        <a:t>6</a:t>
                      </a:r>
                      <a:endParaRPr lang="es-MX" dirty="0"/>
                    </a:p>
                  </a:txBody>
                  <a:tcPr/>
                </a:tc>
              </a:tr>
              <a:tr h="334500">
                <a:tc>
                  <a:txBody>
                    <a:bodyPr/>
                    <a:lstStyle/>
                    <a:p>
                      <a:pPr algn="ctr"/>
                      <a:r>
                        <a:rPr lang="es-MX" dirty="0" smtClean="0"/>
                        <a:t>1,50%</a:t>
                      </a:r>
                      <a:endParaRPr lang="es-MX" dirty="0"/>
                    </a:p>
                  </a:txBody>
                  <a:tcPr/>
                </a:tc>
                <a:tc>
                  <a:txBody>
                    <a:bodyPr/>
                    <a:lstStyle/>
                    <a:p>
                      <a:pPr algn="ctr"/>
                      <a:r>
                        <a:rPr lang="es-MX" dirty="0" smtClean="0"/>
                        <a:t>7</a:t>
                      </a:r>
                      <a:endParaRPr lang="es-MX" dirty="0"/>
                    </a:p>
                  </a:txBody>
                  <a:tcPr/>
                </a:tc>
              </a:tr>
              <a:tr h="334500">
                <a:tc>
                  <a:txBody>
                    <a:bodyPr/>
                    <a:lstStyle/>
                    <a:p>
                      <a:pPr algn="ctr"/>
                      <a:r>
                        <a:rPr lang="es-MX" dirty="0" smtClean="0"/>
                        <a:t>2,50%</a:t>
                      </a:r>
                      <a:endParaRPr lang="es-MX" dirty="0"/>
                    </a:p>
                  </a:txBody>
                  <a:tcPr/>
                </a:tc>
                <a:tc>
                  <a:txBody>
                    <a:bodyPr/>
                    <a:lstStyle/>
                    <a:p>
                      <a:pPr algn="ctr"/>
                      <a:r>
                        <a:rPr lang="es-MX" dirty="0" smtClean="0"/>
                        <a:t>8</a:t>
                      </a:r>
                      <a:endParaRPr lang="es-MX" dirty="0"/>
                    </a:p>
                  </a:txBody>
                  <a:tcPr/>
                </a:tc>
              </a:tr>
              <a:tr h="334500">
                <a:tc>
                  <a:txBody>
                    <a:bodyPr/>
                    <a:lstStyle/>
                    <a:p>
                      <a:pPr algn="ctr"/>
                      <a:r>
                        <a:rPr lang="es-MX" dirty="0" smtClean="0"/>
                        <a:t>2,60%</a:t>
                      </a:r>
                      <a:endParaRPr lang="es-MX" dirty="0"/>
                    </a:p>
                  </a:txBody>
                  <a:tcPr/>
                </a:tc>
                <a:tc>
                  <a:txBody>
                    <a:bodyPr/>
                    <a:lstStyle/>
                    <a:p>
                      <a:pPr algn="ctr"/>
                      <a:r>
                        <a:rPr lang="es-MX" dirty="0" smtClean="0"/>
                        <a:t>9</a:t>
                      </a:r>
                      <a:endParaRPr lang="es-MX" dirty="0"/>
                    </a:p>
                  </a:txBody>
                  <a:tcPr/>
                </a:tc>
              </a:tr>
              <a:tr h="334500">
                <a:tc>
                  <a:txBody>
                    <a:bodyPr/>
                    <a:lstStyle/>
                    <a:p>
                      <a:pPr algn="ctr"/>
                      <a:r>
                        <a:rPr lang="es-MX" dirty="0" smtClean="0"/>
                        <a:t>2,70%</a:t>
                      </a:r>
                      <a:endParaRPr lang="es-MX" dirty="0"/>
                    </a:p>
                  </a:txBody>
                  <a:tcPr/>
                </a:tc>
                <a:tc>
                  <a:txBody>
                    <a:bodyPr/>
                    <a:lstStyle/>
                    <a:p>
                      <a:pPr algn="ctr"/>
                      <a:r>
                        <a:rPr lang="es-MX" dirty="0" smtClean="0"/>
                        <a:t>10</a:t>
                      </a:r>
                      <a:endParaRPr lang="es-MX" dirty="0"/>
                    </a:p>
                  </a:txBody>
                  <a:tcPr/>
                </a:tc>
              </a:tr>
              <a:tr h="334500">
                <a:tc>
                  <a:txBody>
                    <a:bodyPr/>
                    <a:lstStyle/>
                    <a:p>
                      <a:pPr algn="ctr"/>
                      <a:r>
                        <a:rPr lang="es-MX" dirty="0" smtClean="0"/>
                        <a:t>3,00%</a:t>
                      </a:r>
                      <a:endParaRPr lang="es-MX" dirty="0"/>
                    </a:p>
                  </a:txBody>
                  <a:tcPr/>
                </a:tc>
                <a:tc>
                  <a:txBody>
                    <a:bodyPr/>
                    <a:lstStyle/>
                    <a:p>
                      <a:pPr algn="ctr"/>
                      <a:r>
                        <a:rPr lang="es-MX" dirty="0" smtClean="0"/>
                        <a:t>11</a:t>
                      </a:r>
                      <a:endParaRPr lang="es-MX" dirty="0"/>
                    </a:p>
                  </a:txBody>
                  <a:tcPr/>
                </a:tc>
              </a:tr>
              <a:tr h="334500">
                <a:tc>
                  <a:txBody>
                    <a:bodyPr/>
                    <a:lstStyle/>
                    <a:p>
                      <a:pPr algn="ctr"/>
                      <a:r>
                        <a:rPr lang="es-MX" dirty="0" smtClean="0"/>
                        <a:t>3,20%</a:t>
                      </a:r>
                      <a:endParaRPr lang="es-MX" dirty="0"/>
                    </a:p>
                  </a:txBody>
                  <a:tcPr>
                    <a:noFill/>
                  </a:tcPr>
                </a:tc>
                <a:tc>
                  <a:txBody>
                    <a:bodyPr/>
                    <a:lstStyle/>
                    <a:p>
                      <a:pPr algn="ctr"/>
                      <a:r>
                        <a:rPr lang="es-MX" dirty="0" smtClean="0"/>
                        <a:t>12</a:t>
                      </a:r>
                      <a:endParaRPr lang="es-MX" dirty="0"/>
                    </a:p>
                  </a:txBody>
                  <a:tcPr/>
                </a:tc>
              </a:tr>
              <a:tr h="334500">
                <a:tc>
                  <a:txBody>
                    <a:bodyPr/>
                    <a:lstStyle/>
                    <a:p>
                      <a:pPr algn="ctr"/>
                      <a:r>
                        <a:rPr lang="es-MX" dirty="0" smtClean="0"/>
                        <a:t>3,50%</a:t>
                      </a:r>
                      <a:endParaRPr lang="es-MX" dirty="0"/>
                    </a:p>
                  </a:txBody>
                  <a:tcPr>
                    <a:noFill/>
                  </a:tcPr>
                </a:tc>
                <a:tc>
                  <a:txBody>
                    <a:bodyPr/>
                    <a:lstStyle/>
                    <a:p>
                      <a:pPr algn="ctr"/>
                      <a:r>
                        <a:rPr lang="es-MX" dirty="0" smtClean="0"/>
                        <a:t>13</a:t>
                      </a:r>
                      <a:endParaRPr lang="es-MX" dirty="0"/>
                    </a:p>
                  </a:txBody>
                  <a:tcPr/>
                </a:tc>
              </a:tr>
              <a:tr h="334500">
                <a:tc>
                  <a:txBody>
                    <a:bodyPr/>
                    <a:lstStyle/>
                    <a:p>
                      <a:pPr algn="ctr"/>
                      <a:r>
                        <a:rPr lang="es-MX" dirty="0" smtClean="0"/>
                        <a:t>4,00%</a:t>
                      </a:r>
                      <a:endParaRPr lang="es-MX" dirty="0"/>
                    </a:p>
                  </a:txBody>
                  <a:tcPr>
                    <a:noFill/>
                  </a:tcPr>
                </a:tc>
                <a:tc>
                  <a:txBody>
                    <a:bodyPr/>
                    <a:lstStyle/>
                    <a:p>
                      <a:pPr algn="ctr"/>
                      <a:r>
                        <a:rPr lang="es-MX" dirty="0" smtClean="0"/>
                        <a:t>14</a:t>
                      </a:r>
                      <a:endParaRPr lang="es-MX" dirty="0"/>
                    </a:p>
                  </a:txBody>
                  <a:tcPr/>
                </a:tc>
              </a:tr>
              <a:tr h="334500">
                <a:tc>
                  <a:txBody>
                    <a:bodyPr/>
                    <a:lstStyle/>
                    <a:p>
                      <a:pPr algn="ctr"/>
                      <a:r>
                        <a:rPr lang="es-MX" dirty="0" smtClean="0"/>
                        <a:t>5,00%</a:t>
                      </a:r>
                      <a:endParaRPr lang="es-MX" dirty="0"/>
                    </a:p>
                  </a:txBody>
                  <a:tcPr>
                    <a:noFill/>
                  </a:tcPr>
                </a:tc>
                <a:tc>
                  <a:txBody>
                    <a:bodyPr/>
                    <a:lstStyle/>
                    <a:p>
                      <a:pPr algn="ctr"/>
                      <a:r>
                        <a:rPr lang="es-MX" dirty="0" smtClean="0"/>
                        <a:t>15</a:t>
                      </a:r>
                      <a:endParaRPr lang="es-MX" dirty="0"/>
                    </a:p>
                  </a:txBody>
                  <a:tcPr/>
                </a:tc>
              </a:tr>
              <a:tr h="334500">
                <a:tc>
                  <a:txBody>
                    <a:bodyPr/>
                    <a:lstStyle/>
                    <a:p>
                      <a:pPr algn="ctr"/>
                      <a:r>
                        <a:rPr lang="es-MX" dirty="0" smtClean="0"/>
                        <a:t>6,00%</a:t>
                      </a:r>
                      <a:endParaRPr lang="es-MX" dirty="0"/>
                    </a:p>
                  </a:txBody>
                  <a:tcPr>
                    <a:noFill/>
                  </a:tcPr>
                </a:tc>
                <a:tc>
                  <a:txBody>
                    <a:bodyPr/>
                    <a:lstStyle/>
                    <a:p>
                      <a:pPr algn="ctr"/>
                      <a:r>
                        <a:rPr lang="es-MX" dirty="0" smtClean="0"/>
                        <a:t>16</a:t>
                      </a:r>
                      <a:endParaRPr lang="es-MX"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5720" y="214290"/>
            <a:ext cx="8572560" cy="6143668"/>
          </a:xfrm>
        </p:spPr>
        <p:txBody>
          <a:bodyPr>
            <a:noAutofit/>
          </a:bodyPr>
          <a:lstStyle/>
          <a:p>
            <a:pPr marL="457200" indent="-457200" algn="just">
              <a:buNone/>
            </a:pPr>
            <a:r>
              <a:rPr lang="es-MX" sz="2400" dirty="0" smtClean="0"/>
              <a:t>Cuando el agente de percepción realice una operación alcanzada por el presente régimen con un sujeto pasible de percepción no incluido en el Padrón de Regímenes Generales, deberá percibir el impuesto aplicando sobre el monto determinado de conformidad al artículo 10, la alícuota del seis por ciento (6 %).</a:t>
            </a:r>
          </a:p>
          <a:p>
            <a:pPr marL="457200" indent="-457200" algn="just">
              <a:buNone/>
            </a:pPr>
            <a:r>
              <a:rPr lang="es-MX" sz="2400" u="sng" dirty="0" smtClean="0"/>
              <a:t>Al solo efecto de la aplicación de la alícuota establecida en el párrafo anterior</a:t>
            </a:r>
            <a:r>
              <a:rPr lang="es-MX" sz="2400" b="1" u="sng" dirty="0" smtClean="0"/>
              <a:t>, se considera celebrada en el ámbito de la Ciudad Autónoma de Buenos Aires toda venta, locación y/o prestación de servicios que se</a:t>
            </a:r>
            <a:r>
              <a:rPr lang="es-MX" sz="2400" b="1" u="sng" dirty="0" smtClean="0">
                <a:solidFill>
                  <a:schemeClr val="tx2">
                    <a:lumMod val="60000"/>
                    <a:lumOff val="40000"/>
                  </a:schemeClr>
                </a:solidFill>
              </a:rPr>
              <a:t> materialice </a:t>
            </a:r>
            <a:r>
              <a:rPr lang="es-MX" sz="2400" b="1" u="sng" dirty="0" smtClean="0"/>
              <a:t>dentro de la misma.</a:t>
            </a:r>
          </a:p>
          <a:p>
            <a:pPr marL="457200" indent="-457200" algn="just">
              <a:buNone/>
            </a:pPr>
            <a:r>
              <a:rPr lang="es-MX" sz="2400" dirty="0" smtClean="0"/>
              <a:t>En los casos en que por desperfectos técnicos no resulte factible consultar el Padrón de Regímenes Generales, se aplicará una alícuota del tres con cincuenta por ciento (3,5%).</a:t>
            </a:r>
          </a:p>
          <a:p>
            <a:pPr marL="457200" indent="-457200" algn="just">
              <a:buNone/>
            </a:pPr>
            <a:r>
              <a:rPr lang="es-MX" sz="2400" b="1" u="sng" dirty="0" smtClean="0"/>
              <a:t>Sin perjuicio de lo expresado, si el contribuyente percibido forma parte del </a:t>
            </a:r>
            <a:r>
              <a:rPr lang="es-MX" sz="2400" b="1" u="sng" dirty="0" smtClean="0">
                <a:solidFill>
                  <a:schemeClr val="tx2">
                    <a:lumMod val="60000"/>
                    <a:lumOff val="40000"/>
                  </a:schemeClr>
                </a:solidFill>
              </a:rPr>
              <a:t>Padrón de Riesgo Fiscal </a:t>
            </a:r>
            <a:r>
              <a:rPr lang="es-MX" sz="2400" b="1" u="sng" dirty="0" smtClean="0"/>
              <a:t>tendrá preeminencia la alícuota que establezca este último.</a:t>
            </a:r>
          </a:p>
        </p:txBody>
      </p:sp>
      <p:sp>
        <p:nvSpPr>
          <p:cNvPr id="4" name="Marcador de contenido 2"/>
          <p:cNvSpPr txBox="1">
            <a:spLocks/>
          </p:cNvSpPr>
          <p:nvPr/>
        </p:nvSpPr>
        <p:spPr>
          <a:xfrm>
            <a:off x="1357290" y="6500834"/>
            <a:ext cx="6215106" cy="357190"/>
          </a:xfrm>
          <a:prstGeom prst="rect">
            <a:avLst/>
          </a:prstGeom>
        </p:spPr>
        <p:txBody>
          <a:bodyPr vert="horz" lIns="91440" tIns="45720" rIns="91440" bIns="45720" rtlCol="0">
            <a:normAutofit fontScale="62500" lnSpcReduction="20000"/>
          </a:bodyPr>
          <a:lstStyle/>
          <a:p>
            <a:pPr marL="342900" lvl="0" indent="-342900" algn="ctr">
              <a:spcBef>
                <a:spcPct val="20000"/>
              </a:spcBef>
              <a:buClr>
                <a:schemeClr val="accent3">
                  <a:lumMod val="50000"/>
                </a:schemeClr>
              </a:buClr>
            </a:pPr>
            <a:r>
              <a:rPr lang="es-ES" sz="3200" dirty="0" smtClean="0">
                <a:solidFill>
                  <a:schemeClr val="tx1">
                    <a:lumMod val="85000"/>
                    <a:lumOff val="15000"/>
                  </a:schemeClr>
                </a:solidFill>
              </a:rPr>
              <a:t>Por: Dr. José Antonio </a:t>
            </a:r>
            <a:r>
              <a:rPr lang="es-ES" sz="3200" dirty="0" err="1" smtClean="0">
                <a:solidFill>
                  <a:schemeClr val="tx1">
                    <a:lumMod val="85000"/>
                    <a:lumOff val="15000"/>
                  </a:schemeClr>
                </a:solidFill>
              </a:rPr>
              <a:t>Alaniz</a:t>
            </a:r>
            <a:r>
              <a:rPr lang="es-ES" sz="3200" dirty="0" smtClean="0">
                <a:solidFill>
                  <a:schemeClr val="tx1">
                    <a:lumMod val="85000"/>
                    <a:lumOff val="15000"/>
                  </a:schemeClr>
                </a:solidFill>
              </a:rPr>
              <a:t> - Jose@e-alaniz.com.ar</a:t>
            </a:r>
            <a:endParaRPr kumimoji="0" lang="es-ES" sz="32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up)">
                                      <p:cBhvr>
                                        <p:cTn id="13" dur="500"/>
                                        <p:tgtEl>
                                          <p:spTgt spid="3">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up)">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7"/>
            <a:ext cx="8229600" cy="2214578"/>
          </a:xfrm>
        </p:spPr>
        <p:txBody>
          <a:bodyPr>
            <a:normAutofit/>
          </a:bodyPr>
          <a:lstStyle/>
          <a:p>
            <a:pPr algn="just"/>
            <a:r>
              <a:rPr lang="es-MX" sz="2400" dirty="0" smtClean="0"/>
              <a:t>► Análisis de la resolución  421 AGIP 2016, modificatoria de la resolución 364/AGIP/2016.</a:t>
            </a:r>
          </a:p>
          <a:p>
            <a:pPr algn="just"/>
            <a:endParaRPr lang="es-MX" sz="2400" dirty="0" smtClean="0"/>
          </a:p>
          <a:p>
            <a:pPr algn="just"/>
            <a:r>
              <a:rPr lang="es-MX" sz="2400" dirty="0" smtClean="0"/>
              <a:t>► Disposiciones que reformulan la Resolución AGIP 939 2013</a:t>
            </a:r>
          </a:p>
          <a:p>
            <a:pPr algn="just">
              <a:buNone/>
            </a:pPr>
            <a:endParaRPr lang="es-MX"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left)">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39718"/>
          </a:xfrm>
        </p:spPr>
        <p:txBody>
          <a:bodyPr/>
          <a:lstStyle/>
          <a:p>
            <a:r>
              <a:rPr lang="es-MX" sz="2800" dirty="0" smtClean="0"/>
              <a:t>Anexo I de la Resolución Nº 939/AGIP/2013:</a:t>
            </a:r>
            <a:endParaRPr lang="es-ES" sz="2800" dirty="0"/>
          </a:p>
        </p:txBody>
      </p:sp>
      <p:sp>
        <p:nvSpPr>
          <p:cNvPr id="3" name="Marcador de contenido 2"/>
          <p:cNvSpPr>
            <a:spLocks noGrp="1"/>
          </p:cNvSpPr>
          <p:nvPr>
            <p:ph idx="1"/>
          </p:nvPr>
        </p:nvSpPr>
        <p:spPr>
          <a:xfrm>
            <a:off x="285720" y="928670"/>
            <a:ext cx="8572560" cy="5572164"/>
          </a:xfrm>
        </p:spPr>
        <p:txBody>
          <a:bodyPr>
            <a:normAutofit lnSpcReduction="10000"/>
          </a:bodyPr>
          <a:lstStyle/>
          <a:p>
            <a:pPr algn="just">
              <a:buNone/>
            </a:pPr>
            <a:r>
              <a:rPr lang="es-MX" dirty="0" smtClean="0"/>
              <a:t>“Sujetos obligados a actuar como Agentes de Recaudación”:</a:t>
            </a:r>
          </a:p>
          <a:p>
            <a:pPr algn="just">
              <a:buNone/>
            </a:pPr>
            <a:endParaRPr lang="es-MX" dirty="0" smtClean="0"/>
          </a:p>
          <a:p>
            <a:pPr algn="just">
              <a:buNone/>
            </a:pPr>
            <a:r>
              <a:rPr lang="es-MX" dirty="0" smtClean="0"/>
              <a:t> Artículo 1.- Se encuentran obligados a actuar como </a:t>
            </a:r>
            <a:r>
              <a:rPr lang="es-MX" u="sng" dirty="0" smtClean="0"/>
              <a:t>Agentes de Recaudación </a:t>
            </a:r>
            <a:r>
              <a:rPr lang="es-MX" dirty="0" smtClean="0"/>
              <a:t>del Impuesto sobre los Ingresos Brutos en las operaciones de ventas de cosas muebles, locaciones (de obras, de cosas o de servicios) y/o prestaciones de servicios: </a:t>
            </a:r>
          </a:p>
          <a:p>
            <a:pPr algn="just">
              <a:buNone/>
            </a:pPr>
            <a:endParaRPr lang="es-MX" dirty="0" smtClean="0"/>
          </a:p>
          <a:p>
            <a:pPr algn="just">
              <a:buNone/>
            </a:pPr>
            <a:r>
              <a:rPr lang="es-MX" dirty="0" smtClean="0"/>
              <a:t>.</a:t>
            </a:r>
          </a:p>
        </p:txBody>
      </p:sp>
      <p:sp>
        <p:nvSpPr>
          <p:cNvPr id="4" name="Marcador de contenido 2"/>
          <p:cNvSpPr txBox="1">
            <a:spLocks/>
          </p:cNvSpPr>
          <p:nvPr/>
        </p:nvSpPr>
        <p:spPr>
          <a:xfrm>
            <a:off x="1357290" y="6500834"/>
            <a:ext cx="6215106" cy="357190"/>
          </a:xfrm>
          <a:prstGeom prst="rect">
            <a:avLst/>
          </a:prstGeom>
        </p:spPr>
        <p:txBody>
          <a:bodyPr vert="horz" lIns="91440" tIns="45720" rIns="91440" bIns="45720" rtlCol="0">
            <a:normAutofit fontScale="62500" lnSpcReduction="20000"/>
          </a:bodyPr>
          <a:lstStyle/>
          <a:p>
            <a:pPr marL="342900" lvl="0" indent="-342900" algn="ctr">
              <a:spcBef>
                <a:spcPct val="20000"/>
              </a:spcBef>
              <a:buClr>
                <a:schemeClr val="accent3">
                  <a:lumMod val="50000"/>
                </a:schemeClr>
              </a:buClr>
            </a:pPr>
            <a:r>
              <a:rPr lang="es-ES" sz="3200" dirty="0" smtClean="0">
                <a:solidFill>
                  <a:schemeClr val="tx1">
                    <a:lumMod val="85000"/>
                    <a:lumOff val="15000"/>
                  </a:schemeClr>
                </a:solidFill>
              </a:rPr>
              <a:t>Por: Dr. José Antonio </a:t>
            </a:r>
            <a:r>
              <a:rPr lang="es-ES" sz="3200" dirty="0" err="1" smtClean="0">
                <a:solidFill>
                  <a:schemeClr val="tx1">
                    <a:lumMod val="85000"/>
                    <a:lumOff val="15000"/>
                  </a:schemeClr>
                </a:solidFill>
              </a:rPr>
              <a:t>Alaniz</a:t>
            </a:r>
            <a:r>
              <a:rPr lang="es-ES" sz="3200" dirty="0" smtClean="0">
                <a:solidFill>
                  <a:schemeClr val="tx1">
                    <a:lumMod val="85000"/>
                    <a:lumOff val="15000"/>
                  </a:schemeClr>
                </a:solidFill>
              </a:rPr>
              <a:t> - Jose@e-alaniz.com.ar</a:t>
            </a:r>
            <a:endParaRPr kumimoji="0" lang="es-ES" sz="32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up)">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5720" y="214290"/>
            <a:ext cx="8572560" cy="6143668"/>
          </a:xfrm>
        </p:spPr>
        <p:txBody>
          <a:bodyPr>
            <a:noAutofit/>
          </a:bodyPr>
          <a:lstStyle/>
          <a:p>
            <a:pPr marL="457200" indent="-457200" algn="just">
              <a:buAutoNum type="alphaLcParenR"/>
            </a:pPr>
            <a:r>
              <a:rPr lang="es-MX" sz="2000" dirty="0" smtClean="0"/>
              <a:t>los sujetos que desarrollen actividades en la Ciudad Autónoma de Buenos Aires que hubieran obtenido en el año calendario inmediato anterior ingresos por un monto superior a los sesenta millones de pesos ($60.000.000). </a:t>
            </a:r>
            <a:r>
              <a:rPr lang="es-MX" sz="2000" u="sng" dirty="0" smtClean="0"/>
              <a:t>A tales fines deberán considerarse </a:t>
            </a:r>
            <a:r>
              <a:rPr lang="es-MX" sz="2000" dirty="0" smtClean="0"/>
              <a:t>los ingresos gravados, exentos y no gravados  correspondientes a todas las jurisdicciones, netos de impuestos. </a:t>
            </a:r>
            <a:r>
              <a:rPr lang="es-MX" sz="2000" u="sng" dirty="0" smtClean="0"/>
              <a:t>Se considera que desarrollan </a:t>
            </a:r>
            <a:r>
              <a:rPr lang="es-MX" sz="2000" dirty="0" smtClean="0"/>
              <a:t>actividades en la Ciudad Autónoma de Buenos Aires aquellos sujetos que posean en esta jurisdicción sucursales, agencias, representaciones, oficinas, locales y todo otro tipo de establecimiento, explotación, edificio, obra, depósito o similar y quienes se valgan para el ejercicio de su actividad en el territorio de la Ciudad Autónoma de Buenos Aires, de los servicios de comisionistas, corredores, consignatarios o martilleros.</a:t>
            </a:r>
          </a:p>
          <a:p>
            <a:pPr marL="457200" indent="-457200" algn="just">
              <a:buAutoNum type="alphaLcParenR"/>
            </a:pPr>
            <a:r>
              <a:rPr lang="es-MX" sz="2000" dirty="0" smtClean="0"/>
              <a:t> b) los sujetos enumerados en los Anexos </a:t>
            </a:r>
            <a:r>
              <a:rPr lang="es-MX" sz="2000" dirty="0" smtClean="0"/>
              <a:t>II (</a:t>
            </a:r>
            <a:r>
              <a:rPr lang="es-MX" sz="2000" dirty="0" err="1" smtClean="0">
                <a:solidFill>
                  <a:schemeClr val="accent5">
                    <a:lumMod val="60000"/>
                    <a:lumOff val="40000"/>
                  </a:schemeClr>
                </a:solidFill>
              </a:rPr>
              <a:t>NoAR-RG</a:t>
            </a:r>
            <a:r>
              <a:rPr lang="es-MX" sz="2000" dirty="0" smtClean="0"/>
              <a:t>), III (</a:t>
            </a:r>
            <a:r>
              <a:rPr lang="es-MX" sz="2000" dirty="0" err="1" smtClean="0">
                <a:solidFill>
                  <a:schemeClr val="accent5">
                    <a:lumMod val="60000"/>
                    <a:lumOff val="40000"/>
                  </a:schemeClr>
                </a:solidFill>
              </a:rPr>
              <a:t>NoAR</a:t>
            </a:r>
            <a:r>
              <a:rPr lang="es-MX" sz="2000" dirty="0" smtClean="0">
                <a:solidFill>
                  <a:schemeClr val="accent5">
                    <a:lumMod val="60000"/>
                    <a:lumOff val="40000"/>
                  </a:schemeClr>
                </a:solidFill>
              </a:rPr>
              <a:t>-F</a:t>
            </a:r>
            <a:r>
              <a:rPr lang="es-MX" sz="2000" dirty="0" smtClean="0"/>
              <a:t>), IV (</a:t>
            </a:r>
            <a:r>
              <a:rPr lang="es-MX" sz="2000" dirty="0" err="1" smtClean="0">
                <a:solidFill>
                  <a:schemeClr val="accent5">
                    <a:lumMod val="60000"/>
                    <a:lumOff val="40000"/>
                  </a:schemeClr>
                </a:solidFill>
              </a:rPr>
              <a:t>NoAR</a:t>
            </a:r>
            <a:r>
              <a:rPr lang="es-MX" sz="2000" dirty="0" smtClean="0">
                <a:solidFill>
                  <a:schemeClr val="accent5">
                    <a:lumMod val="60000"/>
                    <a:lumOff val="40000"/>
                  </a:schemeClr>
                </a:solidFill>
              </a:rPr>
              <a:t>-A</a:t>
            </a:r>
            <a:r>
              <a:rPr lang="es-MX" sz="2000" dirty="0" smtClean="0"/>
              <a:t>) </a:t>
            </a:r>
            <a:r>
              <a:rPr lang="es-MX" sz="2000" dirty="0" smtClean="0"/>
              <a:t>y </a:t>
            </a:r>
            <a:r>
              <a:rPr lang="es-MX" sz="2000" dirty="0" smtClean="0"/>
              <a:t>V (</a:t>
            </a:r>
            <a:r>
              <a:rPr lang="es-MX" sz="2000" dirty="0" err="1" smtClean="0">
                <a:solidFill>
                  <a:schemeClr val="accent5">
                    <a:lumMod val="60000"/>
                    <a:lumOff val="40000"/>
                  </a:schemeClr>
                </a:solidFill>
              </a:rPr>
              <a:t>NoAR</a:t>
            </a:r>
            <a:r>
              <a:rPr lang="es-MX" sz="2000" dirty="0" smtClean="0">
                <a:solidFill>
                  <a:schemeClr val="accent5">
                    <a:lumMod val="60000"/>
                    <a:lumOff val="40000"/>
                  </a:schemeClr>
                </a:solidFill>
              </a:rPr>
              <a:t>-T</a:t>
            </a:r>
            <a:r>
              <a:rPr lang="es-MX" sz="2000" dirty="0" smtClean="0"/>
              <a:t>) </a:t>
            </a:r>
            <a:r>
              <a:rPr lang="es-MX" sz="2000" dirty="0" smtClean="0"/>
              <a:t>que a todos los efectos forman parte integrante de la presente Resolución. Quedan excluidas de actuar como Agentes de Recaudación las Asociaciones Civiles sin fines de lucro en los términos del Código Civil y Comercial de la Nación </a:t>
            </a:r>
            <a:r>
              <a:rPr lang="es-MX" sz="2000" b="1" dirty="0" smtClean="0">
                <a:solidFill>
                  <a:srgbClr val="FF0000"/>
                </a:solidFill>
              </a:rPr>
              <a:t>y los exentos en los términos del artículo 179 del Código Fiscal (</a:t>
            </a:r>
            <a:r>
              <a:rPr lang="es-MX" sz="2000" b="1" dirty="0" err="1" smtClean="0">
                <a:solidFill>
                  <a:srgbClr val="FF0000"/>
                </a:solidFill>
              </a:rPr>
              <a:t>t.o.</a:t>
            </a:r>
            <a:r>
              <a:rPr lang="es-MX" sz="2000" b="1" dirty="0" smtClean="0">
                <a:solidFill>
                  <a:srgbClr val="FF0000"/>
                </a:solidFill>
              </a:rPr>
              <a:t> 2016), </a:t>
            </a:r>
            <a:r>
              <a:rPr lang="es-MX" sz="2000" dirty="0" smtClean="0"/>
              <a:t>excepto los incluidos en los Anexos II a V de la presente.</a:t>
            </a:r>
          </a:p>
        </p:txBody>
      </p:sp>
      <p:sp>
        <p:nvSpPr>
          <p:cNvPr id="4" name="Marcador de contenido 2"/>
          <p:cNvSpPr txBox="1">
            <a:spLocks/>
          </p:cNvSpPr>
          <p:nvPr/>
        </p:nvSpPr>
        <p:spPr>
          <a:xfrm>
            <a:off x="1357290" y="6500834"/>
            <a:ext cx="6215106" cy="357190"/>
          </a:xfrm>
          <a:prstGeom prst="rect">
            <a:avLst/>
          </a:prstGeom>
        </p:spPr>
        <p:txBody>
          <a:bodyPr vert="horz" lIns="91440" tIns="45720" rIns="91440" bIns="45720" rtlCol="0">
            <a:normAutofit fontScale="62500" lnSpcReduction="20000"/>
          </a:bodyPr>
          <a:lstStyle/>
          <a:p>
            <a:pPr marL="342900" lvl="0" indent="-342900" algn="ctr">
              <a:spcBef>
                <a:spcPct val="20000"/>
              </a:spcBef>
              <a:buClr>
                <a:schemeClr val="accent3">
                  <a:lumMod val="50000"/>
                </a:schemeClr>
              </a:buClr>
            </a:pPr>
            <a:r>
              <a:rPr lang="es-ES" sz="3200" dirty="0" smtClean="0">
                <a:solidFill>
                  <a:schemeClr val="tx1">
                    <a:lumMod val="85000"/>
                    <a:lumOff val="15000"/>
                  </a:schemeClr>
                </a:solidFill>
              </a:rPr>
              <a:t>Por: Dr. José Antonio </a:t>
            </a:r>
            <a:r>
              <a:rPr lang="es-ES" sz="3200" dirty="0" err="1" smtClean="0">
                <a:solidFill>
                  <a:schemeClr val="tx1">
                    <a:lumMod val="85000"/>
                    <a:lumOff val="15000"/>
                  </a:schemeClr>
                </a:solidFill>
              </a:rPr>
              <a:t>Alaniz</a:t>
            </a:r>
            <a:r>
              <a:rPr lang="es-ES" sz="3200" dirty="0" smtClean="0">
                <a:solidFill>
                  <a:schemeClr val="tx1">
                    <a:lumMod val="85000"/>
                    <a:lumOff val="15000"/>
                  </a:schemeClr>
                </a:solidFill>
              </a:rPr>
              <a:t> - Jose@e-alaniz.com.ar</a:t>
            </a:r>
            <a:endParaRPr kumimoji="0" lang="es-ES" sz="32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5720" y="214290"/>
            <a:ext cx="8572560" cy="6143668"/>
          </a:xfrm>
        </p:spPr>
        <p:txBody>
          <a:bodyPr>
            <a:noAutofit/>
          </a:bodyPr>
          <a:lstStyle/>
          <a:p>
            <a:pPr marL="457200" indent="-457200" algn="just">
              <a:buNone/>
            </a:pPr>
            <a:r>
              <a:rPr lang="es-MX" sz="2400" b="1" dirty="0" smtClean="0"/>
              <a:t>Artículo 2 </a:t>
            </a:r>
            <a:r>
              <a:rPr lang="es-MX" sz="2400" dirty="0" smtClean="0"/>
              <a:t>- Los agentes de recaudación instituidos por normas anteriores a la presente resolución que no encuadren dentro de las previsiones del artículo 1 pierden su condición y dejan de estar obligados como tales a partir de la vigencia de la presente norma, sin necesidad de realizar trámite alguno." </a:t>
            </a:r>
            <a:endParaRPr lang="es-MX" sz="2400" dirty="0" smtClean="0"/>
          </a:p>
          <a:p>
            <a:pPr marL="457200" indent="-457200" algn="just">
              <a:buNone/>
            </a:pPr>
            <a:r>
              <a:rPr lang="es-MX" sz="2400" b="1" dirty="0" smtClean="0"/>
              <a:t>Artículo </a:t>
            </a:r>
            <a:r>
              <a:rPr lang="es-MX" sz="2400" b="1" dirty="0" smtClean="0"/>
              <a:t>28 </a:t>
            </a:r>
            <a:r>
              <a:rPr lang="es-MX" sz="2400" dirty="0" smtClean="0"/>
              <a:t>- </a:t>
            </a:r>
            <a:r>
              <a:rPr lang="es-AR" sz="2400" dirty="0" smtClean="0"/>
              <a:t>La </a:t>
            </a:r>
            <a:r>
              <a:rPr lang="es-AR" sz="2400" dirty="0" smtClean="0"/>
              <a:t>designación de los nuevos agentes, de acuerdo a los parámetros, se efectuará de oficio. El sistema Gestión Integral Tributaria los identifica y genera su inscripción en forma automática</a:t>
            </a:r>
            <a:r>
              <a:rPr lang="es-AR" sz="2400" dirty="0" smtClean="0"/>
              <a:t>.</a:t>
            </a:r>
          </a:p>
          <a:p>
            <a:pPr marL="457200" indent="-457200" algn="r">
              <a:buNone/>
            </a:pPr>
            <a:r>
              <a:rPr lang="es-MX" sz="2400" b="1" dirty="0" smtClean="0"/>
              <a:t>Resolución </a:t>
            </a:r>
            <a:r>
              <a:rPr lang="es-MX" sz="2400" b="1" dirty="0" err="1" smtClean="0"/>
              <a:t>AGIP</a:t>
            </a:r>
            <a:r>
              <a:rPr lang="es-MX" sz="2400" b="1" dirty="0" smtClean="0"/>
              <a:t> 939 2013</a:t>
            </a:r>
          </a:p>
          <a:p>
            <a:pPr marL="457200" indent="-457200" algn="just">
              <a:buNone/>
            </a:pPr>
            <a:endParaRPr lang="es-AR" sz="2400" dirty="0" smtClean="0"/>
          </a:p>
          <a:p>
            <a:pPr marL="457200" indent="-457200" algn="just">
              <a:buNone/>
            </a:pPr>
            <a:endParaRPr lang="es-MX" sz="2400" b="1" dirty="0" smtClean="0"/>
          </a:p>
          <a:p>
            <a:pPr marL="457200" indent="-457200" algn="just">
              <a:buNone/>
            </a:pPr>
            <a:endParaRPr lang="es-MX" sz="2400" b="1" dirty="0" smtClean="0"/>
          </a:p>
        </p:txBody>
      </p:sp>
      <p:sp>
        <p:nvSpPr>
          <p:cNvPr id="4" name="Marcador de contenido 2"/>
          <p:cNvSpPr txBox="1">
            <a:spLocks/>
          </p:cNvSpPr>
          <p:nvPr/>
        </p:nvSpPr>
        <p:spPr>
          <a:xfrm>
            <a:off x="1357290" y="6500834"/>
            <a:ext cx="6215106" cy="357190"/>
          </a:xfrm>
          <a:prstGeom prst="rect">
            <a:avLst/>
          </a:prstGeom>
        </p:spPr>
        <p:txBody>
          <a:bodyPr vert="horz" lIns="91440" tIns="45720" rIns="91440" bIns="45720" rtlCol="0">
            <a:normAutofit fontScale="62500" lnSpcReduction="20000"/>
          </a:bodyPr>
          <a:lstStyle/>
          <a:p>
            <a:pPr marL="342900" lvl="0" indent="-342900" algn="ctr">
              <a:spcBef>
                <a:spcPct val="20000"/>
              </a:spcBef>
              <a:buClr>
                <a:schemeClr val="accent3">
                  <a:lumMod val="50000"/>
                </a:schemeClr>
              </a:buClr>
            </a:pPr>
            <a:r>
              <a:rPr lang="es-ES" sz="3200" dirty="0" smtClean="0">
                <a:solidFill>
                  <a:schemeClr val="tx1">
                    <a:lumMod val="85000"/>
                    <a:lumOff val="15000"/>
                  </a:schemeClr>
                </a:solidFill>
              </a:rPr>
              <a:t>Por: Dr. José Antonio </a:t>
            </a:r>
            <a:r>
              <a:rPr lang="es-ES" sz="3200" dirty="0" err="1" smtClean="0">
                <a:solidFill>
                  <a:schemeClr val="tx1">
                    <a:lumMod val="85000"/>
                    <a:lumOff val="15000"/>
                  </a:schemeClr>
                </a:solidFill>
              </a:rPr>
              <a:t>Alaniz</a:t>
            </a:r>
            <a:r>
              <a:rPr lang="es-ES" sz="3200" dirty="0" smtClean="0">
                <a:solidFill>
                  <a:schemeClr val="tx1">
                    <a:lumMod val="85000"/>
                    <a:lumOff val="15000"/>
                  </a:schemeClr>
                </a:solidFill>
              </a:rPr>
              <a:t> - Jose@e-alaniz.com.ar</a:t>
            </a:r>
            <a:endParaRPr kumimoji="0" lang="es-ES" sz="32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71406" y="142852"/>
          <a:ext cx="8929718" cy="5044440"/>
        </p:xfrm>
        <a:graphic>
          <a:graphicData uri="http://schemas.openxmlformats.org/drawingml/2006/table">
            <a:tbl>
              <a:tblPr firstRow="1" bandRow="1">
                <a:tableStyleId>{5940675A-B579-460E-94D1-54222C63F5DA}</a:tableStyleId>
              </a:tblPr>
              <a:tblGrid>
                <a:gridCol w="4071966"/>
                <a:gridCol w="4857752"/>
              </a:tblGrid>
              <a:tr h="370840">
                <a:tc gridSpan="2">
                  <a:txBody>
                    <a:bodyPr/>
                    <a:lstStyle/>
                    <a:p>
                      <a:pPr algn="ctr"/>
                      <a:r>
                        <a:rPr lang="es-MX" b="1" dirty="0" smtClean="0"/>
                        <a:t>“Sujetos pasibles”</a:t>
                      </a:r>
                      <a:endParaRPr lang="es-MX" b="1" dirty="0"/>
                    </a:p>
                  </a:txBody>
                  <a:tcPr/>
                </a:tc>
                <a:tc hMerge="1">
                  <a:txBody>
                    <a:bodyPr/>
                    <a:lstStyle/>
                    <a:p>
                      <a:endParaRPr lang="es-MX" dirty="0"/>
                    </a:p>
                  </a:txBody>
                  <a:tcPr/>
                </a:tc>
              </a:tr>
              <a:tr h="370840">
                <a:tc gridSpan="2">
                  <a:txBody>
                    <a:bodyPr/>
                    <a:lstStyle/>
                    <a:p>
                      <a:pPr algn="ctr"/>
                      <a:r>
                        <a:rPr lang="es-MX" b="1" dirty="0" smtClean="0"/>
                        <a:t>Artículo 4</a:t>
                      </a:r>
                      <a:endParaRPr lang="es-MX" b="1" dirty="0"/>
                    </a:p>
                  </a:txBody>
                  <a:tcPr/>
                </a:tc>
                <a:tc hMerge="1">
                  <a:txBody>
                    <a:bodyPr/>
                    <a:lstStyle/>
                    <a:p>
                      <a:endParaRPr lang="es-MX" dirty="0"/>
                    </a:p>
                  </a:txBody>
                  <a:tcPr/>
                </a:tc>
              </a:tr>
              <a:tr h="370840">
                <a:tc>
                  <a:txBody>
                    <a:bodyPr/>
                    <a:lstStyle/>
                    <a:p>
                      <a:pPr algn="ctr"/>
                      <a:r>
                        <a:rPr lang="es-MX" dirty="0" smtClean="0"/>
                        <a:t>Texto actual s/ Resolución  421 AGIP 2016</a:t>
                      </a:r>
                    </a:p>
                  </a:txBody>
                  <a:tcPr/>
                </a:tc>
                <a:tc>
                  <a:txBody>
                    <a:bodyPr/>
                    <a:lstStyle/>
                    <a:p>
                      <a:pPr algn="ctr"/>
                      <a:r>
                        <a:rPr lang="es-MX" dirty="0" smtClean="0"/>
                        <a:t>Texto anterior s/ Resolución 364 AGIP 2016</a:t>
                      </a:r>
                      <a:endParaRPr lang="es-MX" dirty="0"/>
                    </a:p>
                  </a:txBody>
                  <a:tcPr/>
                </a:tc>
              </a:tr>
              <a:tr h="370840">
                <a:tc>
                  <a:txBody>
                    <a:bodyPr/>
                    <a:lstStyle/>
                    <a:p>
                      <a:pPr algn="ctr"/>
                      <a:r>
                        <a:rPr lang="es-MX" b="1" dirty="0" smtClean="0"/>
                        <a:t>Sujetos pasibles de percepción</a:t>
                      </a:r>
                    </a:p>
                    <a:p>
                      <a:endParaRPr lang="es-MX" dirty="0" smtClean="0"/>
                    </a:p>
                    <a:p>
                      <a:pPr algn="just"/>
                      <a:r>
                        <a:rPr lang="es-MX" dirty="0" smtClean="0"/>
                        <a:t>Son sujetos pasibles de percepción los contribuyentes y/o responsables del impuesto sobre los ingresos brutos en la Ciudad Autónoma de Buenos Aires, categoría locales o categoría Convenio Multilateral, que realicen compras de cosas muebles, locaciones (de cosas, obras o servicios) y/o prestaciones de servicios, </a:t>
                      </a:r>
                      <a:r>
                        <a:rPr lang="es-MX" b="1" u="sng" dirty="0" smtClean="0"/>
                        <a:t>independientemente del lugar donde se materialicen las mismas.</a:t>
                      </a:r>
                    </a:p>
                    <a:p>
                      <a:endParaRPr lang="es-MX" dirty="0" smtClean="0"/>
                    </a:p>
                    <a:p>
                      <a:endParaRPr lang="es-MX" dirty="0"/>
                    </a:p>
                  </a:txBody>
                  <a:tcPr/>
                </a:tc>
                <a:tc>
                  <a:txBody>
                    <a:bodyPr/>
                    <a:lstStyle/>
                    <a:p>
                      <a:pPr algn="ctr"/>
                      <a:r>
                        <a:rPr lang="es-MX" b="1" dirty="0" smtClean="0"/>
                        <a:t>Sujetos pasibles de </a:t>
                      </a:r>
                      <a:r>
                        <a:rPr lang="es-MX" b="1" dirty="0" smtClean="0">
                          <a:solidFill>
                            <a:srgbClr val="FFC000"/>
                          </a:solidFill>
                        </a:rPr>
                        <a:t>retención y/o </a:t>
                      </a:r>
                      <a:r>
                        <a:rPr lang="es-MX" b="1" dirty="0" smtClean="0">
                          <a:solidFill>
                            <a:schemeClr val="tx1"/>
                          </a:solidFill>
                        </a:rPr>
                        <a:t>percepción </a:t>
                      </a:r>
                      <a:endParaRPr lang="es-MX" b="1" dirty="0" smtClean="0">
                        <a:solidFill>
                          <a:schemeClr val="tx1"/>
                        </a:solidFill>
                      </a:endParaRPr>
                    </a:p>
                    <a:p>
                      <a:pPr algn="ctr"/>
                      <a:endParaRPr lang="es-MX" b="1" dirty="0" smtClean="0"/>
                    </a:p>
                    <a:p>
                      <a:pPr algn="just"/>
                      <a:r>
                        <a:rPr lang="es-MX" dirty="0" smtClean="0"/>
                        <a:t>Son sujetos pasibles de retención y/o percepción todos aquellos que revisten el carácter de inscripto y/o responsable del impuesto sobre los ingresos brutos, sean categoría locales o liquiden a través del Convenio Multilateral, quienes realicen operaciones de ventas </a:t>
                      </a:r>
                      <a:r>
                        <a:rPr lang="es-MX" dirty="0" smtClean="0">
                          <a:solidFill>
                            <a:srgbClr val="FFC000"/>
                          </a:solidFill>
                        </a:rPr>
                        <a:t>y/o compras </a:t>
                      </a:r>
                      <a:r>
                        <a:rPr lang="es-MX" dirty="0" smtClean="0"/>
                        <a:t>de cosas muebles, locaciones (de cosas, obras o servicios) y/o prestaciones de servicios </a:t>
                      </a:r>
                      <a:r>
                        <a:rPr lang="es-MX" u="sng" dirty="0" smtClean="0"/>
                        <a:t>dentro del ámbito de la Ciudad Autónoma de Buenos Aires</a:t>
                      </a:r>
                      <a:r>
                        <a:rPr lang="es-MX" dirty="0" smtClean="0"/>
                        <a:t>, </a:t>
                      </a:r>
                      <a:endParaRPr lang="es-MX" dirty="0" smtClean="0">
                        <a:solidFill>
                          <a:srgbClr val="FF0000"/>
                        </a:solidFill>
                      </a:endParaRPr>
                    </a:p>
                    <a:p>
                      <a:endParaRPr lang="es-MX"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71406" y="142852"/>
          <a:ext cx="8929718" cy="5318760"/>
        </p:xfrm>
        <a:graphic>
          <a:graphicData uri="http://schemas.openxmlformats.org/drawingml/2006/table">
            <a:tbl>
              <a:tblPr firstRow="1" bandRow="1">
                <a:tableStyleId>{5940675A-B579-460E-94D1-54222C63F5DA}</a:tableStyleId>
              </a:tblPr>
              <a:tblGrid>
                <a:gridCol w="4071966"/>
                <a:gridCol w="4857752"/>
              </a:tblGrid>
              <a:tr h="370840">
                <a:tc gridSpan="2">
                  <a:txBody>
                    <a:bodyPr/>
                    <a:lstStyle/>
                    <a:p>
                      <a:pPr algn="ctr"/>
                      <a:r>
                        <a:rPr lang="es-MX" b="1" dirty="0" smtClean="0"/>
                        <a:t>“Sujetos pasibles”</a:t>
                      </a:r>
                      <a:endParaRPr lang="es-MX" b="1" dirty="0"/>
                    </a:p>
                  </a:txBody>
                  <a:tcPr/>
                </a:tc>
                <a:tc hMerge="1">
                  <a:txBody>
                    <a:bodyPr/>
                    <a:lstStyle/>
                    <a:p>
                      <a:endParaRPr lang="es-MX" dirty="0"/>
                    </a:p>
                  </a:txBody>
                  <a:tcPr/>
                </a:tc>
              </a:tr>
              <a:tr h="370840">
                <a:tc gridSpan="2">
                  <a:txBody>
                    <a:bodyPr/>
                    <a:lstStyle/>
                    <a:p>
                      <a:pPr algn="ctr"/>
                      <a:r>
                        <a:rPr lang="es-MX" b="1" dirty="0" smtClean="0"/>
                        <a:t>Artículo 4</a:t>
                      </a:r>
                      <a:endParaRPr lang="es-MX" b="1" dirty="0"/>
                    </a:p>
                  </a:txBody>
                  <a:tcPr/>
                </a:tc>
                <a:tc hMerge="1">
                  <a:txBody>
                    <a:bodyPr/>
                    <a:lstStyle/>
                    <a:p>
                      <a:endParaRPr lang="es-MX" dirty="0"/>
                    </a:p>
                  </a:txBody>
                  <a:tcPr/>
                </a:tc>
              </a:tr>
              <a:tr h="370840">
                <a:tc>
                  <a:txBody>
                    <a:bodyPr/>
                    <a:lstStyle/>
                    <a:p>
                      <a:pPr algn="ctr"/>
                      <a:r>
                        <a:rPr lang="es-MX" dirty="0" smtClean="0"/>
                        <a:t>Texto actual s/ Resolución  421 AGIP 2016</a:t>
                      </a:r>
                    </a:p>
                  </a:txBody>
                  <a:tcPr/>
                </a:tc>
                <a:tc>
                  <a:txBody>
                    <a:bodyPr/>
                    <a:lstStyle/>
                    <a:p>
                      <a:pPr algn="ctr"/>
                      <a:r>
                        <a:rPr lang="es-MX" dirty="0" smtClean="0"/>
                        <a:t>Texto anterior s/ Resolución 364 AGIP 2016</a:t>
                      </a:r>
                      <a:endParaRPr lang="es-MX" dirty="0"/>
                    </a:p>
                  </a:txBody>
                  <a:tcPr/>
                </a:tc>
              </a:tr>
              <a:tr h="370840">
                <a:tc>
                  <a:txBody>
                    <a:bodyPr/>
                    <a:lstStyle/>
                    <a:p>
                      <a:endParaRPr lang="es-MX" dirty="0" smtClean="0"/>
                    </a:p>
                    <a:p>
                      <a:pPr algn="just"/>
                      <a:r>
                        <a:rPr lang="es-MX" b="1" u="sng" dirty="0" smtClean="0"/>
                        <a:t>Asimismo, son pasibles de percepción los sujetos que, siendo contribuyentes y/o responsables del impuesto sobre los ingresos brutos en extraña jurisdicción, realicen compras de cosas muebles, locaciones (de cosas, obras o servicios) y/o prestaciones de servicios dentro del ámbito de la Ciudad Autónoma de Buenos Aires.</a:t>
                      </a:r>
                    </a:p>
                    <a:p>
                      <a:endParaRPr lang="es-MX" dirty="0"/>
                    </a:p>
                  </a:txBody>
                  <a:tcPr/>
                </a:tc>
                <a:tc>
                  <a:txBody>
                    <a:bodyPr/>
                    <a:lstStyle/>
                    <a:p>
                      <a:endParaRPr lang="es-MX" dirty="0" smtClean="0"/>
                    </a:p>
                    <a:p>
                      <a:pPr algn="just"/>
                      <a:r>
                        <a:rPr lang="es-MX" dirty="0" smtClean="0">
                          <a:solidFill>
                            <a:srgbClr val="FF0000"/>
                          </a:solidFill>
                        </a:rPr>
                        <a:t>con excepción de:</a:t>
                      </a:r>
                    </a:p>
                    <a:p>
                      <a:pPr algn="just"/>
                      <a:r>
                        <a:rPr lang="es-MX" dirty="0" smtClean="0">
                          <a:solidFill>
                            <a:srgbClr val="FF0000"/>
                          </a:solidFill>
                        </a:rPr>
                        <a:t>1</a:t>
                      </a:r>
                      <a:r>
                        <a:rPr lang="es-MX" dirty="0" smtClean="0">
                          <a:solidFill>
                            <a:srgbClr val="FF0000"/>
                          </a:solidFill>
                        </a:rPr>
                        <a:t>. El Estado Nacional, las Provincias y el Gobierno de la Ciudad Autónoma de Buenos Aires y las Municipalidades, sus dependencias, reparticiones autárquicas y descentralizadas;</a:t>
                      </a:r>
                    </a:p>
                    <a:p>
                      <a:pPr algn="just"/>
                      <a:r>
                        <a:rPr lang="es-MX" dirty="0" smtClean="0">
                          <a:solidFill>
                            <a:srgbClr val="FF0000"/>
                          </a:solidFill>
                        </a:rPr>
                        <a:t>2. Los sujetos exentos y los no alcanzados por el gravamen;</a:t>
                      </a:r>
                    </a:p>
                    <a:p>
                      <a:pPr algn="just"/>
                      <a:r>
                        <a:rPr lang="es-MX" dirty="0" smtClean="0">
                          <a:solidFill>
                            <a:srgbClr val="FF0000"/>
                          </a:solidFill>
                        </a:rPr>
                        <a:t>3. Las empresas de electricidad, gas, agua, servicios cloacales y de telecomunicaciones y las entidades financieras regidas por la ley 21.526 y sus modificatorias;</a:t>
                      </a:r>
                    </a:p>
                    <a:p>
                      <a:pPr algn="just"/>
                      <a:r>
                        <a:rPr lang="es-MX" dirty="0" smtClean="0">
                          <a:solidFill>
                            <a:srgbClr val="FF0000"/>
                          </a:solidFill>
                        </a:rPr>
                        <a:t>4. Contribuyentes inscriptos en el Régimen Simplificado.</a:t>
                      </a:r>
                    </a:p>
                    <a:p>
                      <a:endParaRPr lang="es-MX" dirty="0"/>
                    </a:p>
                  </a:txBody>
                  <a:tcPr>
                    <a:solidFill>
                      <a:schemeClr val="tx2">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71406" y="142852"/>
          <a:ext cx="8929718" cy="4495800"/>
        </p:xfrm>
        <a:graphic>
          <a:graphicData uri="http://schemas.openxmlformats.org/drawingml/2006/table">
            <a:tbl>
              <a:tblPr firstRow="1" bandRow="1">
                <a:tableStyleId>{5940675A-B579-460E-94D1-54222C63F5DA}</a:tableStyleId>
              </a:tblPr>
              <a:tblGrid>
                <a:gridCol w="4357718"/>
                <a:gridCol w="4572000"/>
              </a:tblGrid>
              <a:tr h="370840">
                <a:tc gridSpan="2">
                  <a:txBody>
                    <a:bodyPr/>
                    <a:lstStyle/>
                    <a:p>
                      <a:pPr algn="ctr"/>
                      <a:r>
                        <a:rPr lang="es-MX" b="1" dirty="0" smtClean="0"/>
                        <a:t>“Sujetos pasibles de retención”</a:t>
                      </a:r>
                      <a:endParaRPr lang="es-MX" b="1" dirty="0"/>
                    </a:p>
                  </a:txBody>
                  <a:tcPr/>
                </a:tc>
                <a:tc hMerge="1">
                  <a:txBody>
                    <a:bodyPr/>
                    <a:lstStyle/>
                    <a:p>
                      <a:endParaRPr lang="es-MX" dirty="0"/>
                    </a:p>
                  </a:txBody>
                  <a:tcPr/>
                </a:tc>
              </a:tr>
              <a:tr h="370840">
                <a:tc gridSpan="2">
                  <a:txBody>
                    <a:bodyPr/>
                    <a:lstStyle/>
                    <a:p>
                      <a:pPr algn="ctr"/>
                      <a:r>
                        <a:rPr lang="es-MX" b="1" dirty="0" smtClean="0"/>
                        <a:t>Artículo 4 bis (nuevo)</a:t>
                      </a:r>
                      <a:endParaRPr lang="es-MX" b="1" dirty="0"/>
                    </a:p>
                  </a:txBody>
                  <a:tcPr/>
                </a:tc>
                <a:tc hMerge="1">
                  <a:txBody>
                    <a:bodyPr/>
                    <a:lstStyle/>
                    <a:p>
                      <a:endParaRPr lang="es-MX" dirty="0"/>
                    </a:p>
                  </a:txBody>
                  <a:tcPr/>
                </a:tc>
              </a:tr>
              <a:tr h="370840">
                <a:tc>
                  <a:txBody>
                    <a:bodyPr/>
                    <a:lstStyle/>
                    <a:p>
                      <a:pPr algn="ctr"/>
                      <a:r>
                        <a:rPr lang="es-MX" dirty="0" smtClean="0"/>
                        <a:t>Texto actual s/Resolución  421 AGIP 2016</a:t>
                      </a:r>
                    </a:p>
                  </a:txBody>
                  <a:tcPr/>
                </a:tc>
                <a:tc>
                  <a:txBody>
                    <a:bodyPr/>
                    <a:lstStyle/>
                    <a:p>
                      <a:pPr algn="ctr"/>
                      <a:r>
                        <a:rPr lang="es-MX" dirty="0" smtClean="0"/>
                        <a:t>Texto anterior s/Resolución 364 AGIP 2016</a:t>
                      </a:r>
                      <a:endParaRPr lang="es-MX" dirty="0"/>
                    </a:p>
                  </a:txBody>
                  <a:tcPr/>
                </a:tc>
              </a:tr>
              <a:tr h="370840">
                <a:tc>
                  <a:txBody>
                    <a:bodyPr/>
                    <a:lstStyle/>
                    <a:p>
                      <a:pPr algn="ctr"/>
                      <a:r>
                        <a:rPr lang="es-MX" b="1" dirty="0" smtClean="0"/>
                        <a:t>Sujetos pasibles de retención</a:t>
                      </a:r>
                    </a:p>
                    <a:p>
                      <a:pPr algn="just"/>
                      <a:endParaRPr lang="es-MX" dirty="0" smtClean="0"/>
                    </a:p>
                    <a:p>
                      <a:pPr algn="just"/>
                      <a:r>
                        <a:rPr lang="es-MX" dirty="0" smtClean="0"/>
                        <a:t>Son sujetos pasibles de retención los contribuyentes y/o responsables del impuesto sobre los ingresos brutos, categoría locales o categoría Convenio Multilateral, que realicen operaciones de ventas de cosas muebles, locaciones (de cosas, obras o servicios) y/o prestaciones de servicios </a:t>
                      </a:r>
                      <a:r>
                        <a:rPr lang="es-MX" b="1" u="sng" dirty="0" smtClean="0"/>
                        <a:t>dentro del ámbito de la Ciudad Autónoma de Buenos Aires</a:t>
                      </a:r>
                      <a:r>
                        <a:rPr lang="es-MX" u="sng" dirty="0" smtClean="0"/>
                        <a:t>.</a:t>
                      </a:r>
                      <a:r>
                        <a:rPr lang="es-MX" dirty="0" smtClean="0"/>
                        <a:t>"</a:t>
                      </a:r>
                    </a:p>
                    <a:p>
                      <a:endParaRPr lang="es-MX" dirty="0" smtClean="0"/>
                    </a:p>
                  </a:txBody>
                  <a:tcPr/>
                </a:tc>
                <a:tc>
                  <a:txBody>
                    <a:bodyPr/>
                    <a:lstStyle/>
                    <a:p>
                      <a:pPr algn="ctr"/>
                      <a:r>
                        <a:rPr lang="es-MX" b="1" dirty="0" smtClean="0"/>
                        <a:t>Sujetos pasibles de retención</a:t>
                      </a:r>
                    </a:p>
                    <a:p>
                      <a:endParaRPr lang="es-MX" dirty="0" smtClean="0"/>
                    </a:p>
                    <a:p>
                      <a:pPr algn="just"/>
                      <a:r>
                        <a:rPr lang="es-MX" dirty="0" smtClean="0"/>
                        <a:t>Son sujetos pasibles de retención todos aquellos que revisten el carácter de inscripto y/o responsable del impuesto sobre los ingresos brutos, sean categoría locales o liquiden a través del Convenio Multilateral, quienes realicen operaciones de ventas de cosas muebles, locaciones (de cosas, obras o servicios) y/o prestaciones de servicios </a:t>
                      </a:r>
                      <a:r>
                        <a:rPr lang="es-MX" b="1" u="sng" dirty="0" smtClean="0"/>
                        <a:t>dentro del ámbito de la Ciudad Autónoma de Buenos Aires</a:t>
                      </a:r>
                      <a:r>
                        <a:rPr lang="es-MX" dirty="0" smtClean="0"/>
                        <a:t>.</a:t>
                      </a: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4"/>
            <a:ext cx="8229600" cy="857256"/>
          </a:xfrm>
        </p:spPr>
        <p:txBody>
          <a:bodyPr/>
          <a:lstStyle/>
          <a:p>
            <a:r>
              <a:rPr lang="es-ES" dirty="0" smtClean="0"/>
              <a:t>RETENCIÓN: ALÍCUOTAS</a:t>
            </a:r>
            <a:endParaRPr lang="es-ES" dirty="0"/>
          </a:p>
        </p:txBody>
      </p:sp>
      <p:sp>
        <p:nvSpPr>
          <p:cNvPr id="3" name="Marcador de contenido 2"/>
          <p:cNvSpPr>
            <a:spLocks noGrp="1"/>
          </p:cNvSpPr>
          <p:nvPr>
            <p:ph idx="1"/>
          </p:nvPr>
        </p:nvSpPr>
        <p:spPr>
          <a:xfrm>
            <a:off x="457200" y="928670"/>
            <a:ext cx="8229600" cy="4525963"/>
          </a:xfrm>
        </p:spPr>
        <p:txBody>
          <a:bodyPr>
            <a:normAutofit fontScale="92500" lnSpcReduction="20000"/>
          </a:bodyPr>
          <a:lstStyle/>
          <a:p>
            <a:pPr>
              <a:buNone/>
            </a:pPr>
            <a:r>
              <a:rPr lang="es-MX" dirty="0" smtClean="0"/>
              <a:t>Artículo 42.- (Texto actual)</a:t>
            </a:r>
          </a:p>
          <a:p>
            <a:pPr>
              <a:buNone/>
            </a:pPr>
            <a:endParaRPr lang="es-MX" dirty="0" smtClean="0"/>
          </a:p>
          <a:p>
            <a:pPr>
              <a:buNone/>
            </a:pPr>
            <a:r>
              <a:rPr lang="es-MX" b="1" dirty="0" smtClean="0"/>
              <a:t>Alícuotas de retención</a:t>
            </a:r>
          </a:p>
          <a:p>
            <a:pPr algn="just">
              <a:buNone/>
            </a:pPr>
            <a:r>
              <a:rPr lang="es-MX" dirty="0" smtClean="0"/>
              <a:t>A los fines de la liquidación de la retención se aplicará la alícuota que establece el Padrón de Regímenes Generales.</a:t>
            </a:r>
          </a:p>
          <a:p>
            <a:pPr algn="just">
              <a:buNone/>
            </a:pPr>
            <a:r>
              <a:rPr lang="es-MX" dirty="0" smtClean="0"/>
              <a:t>Para establecer la alícuota aplicable a cada contribuyente se utilizará la tabla consignada a continuación integrada por dieciséis (16) grupos respecto de los cuales se le aplicará la alícuota correspondiente a cada uno de ellos</a:t>
            </a:r>
          </a:p>
          <a:p>
            <a:endParaRPr lang="es-ES" dirty="0"/>
          </a:p>
        </p:txBody>
      </p:sp>
      <p:sp>
        <p:nvSpPr>
          <p:cNvPr id="4" name="Marcador de contenido 2"/>
          <p:cNvSpPr txBox="1">
            <a:spLocks/>
          </p:cNvSpPr>
          <p:nvPr/>
        </p:nvSpPr>
        <p:spPr>
          <a:xfrm>
            <a:off x="1357290" y="6500834"/>
            <a:ext cx="6215106" cy="357190"/>
          </a:xfrm>
          <a:prstGeom prst="rect">
            <a:avLst/>
          </a:prstGeom>
        </p:spPr>
        <p:txBody>
          <a:bodyPr vert="horz" lIns="91440" tIns="45720" rIns="91440" bIns="45720" rtlCol="0">
            <a:normAutofit fontScale="62500" lnSpcReduction="20000"/>
          </a:bodyPr>
          <a:lstStyle/>
          <a:p>
            <a:pPr marL="342900" lvl="0" indent="-342900" algn="ctr">
              <a:spcBef>
                <a:spcPct val="20000"/>
              </a:spcBef>
              <a:buClr>
                <a:schemeClr val="accent3">
                  <a:lumMod val="50000"/>
                </a:schemeClr>
              </a:buClr>
            </a:pPr>
            <a:r>
              <a:rPr lang="es-ES" sz="3200" dirty="0" smtClean="0">
                <a:solidFill>
                  <a:schemeClr val="tx1">
                    <a:lumMod val="85000"/>
                    <a:lumOff val="15000"/>
                  </a:schemeClr>
                </a:solidFill>
              </a:rPr>
              <a:t>Por: Dr. José Antonio </a:t>
            </a:r>
            <a:r>
              <a:rPr lang="es-ES" sz="3200" dirty="0" err="1" smtClean="0">
                <a:solidFill>
                  <a:schemeClr val="tx1">
                    <a:lumMod val="85000"/>
                    <a:lumOff val="15000"/>
                  </a:schemeClr>
                </a:solidFill>
              </a:rPr>
              <a:t>Alaniz</a:t>
            </a:r>
            <a:r>
              <a:rPr lang="es-ES" sz="3200" dirty="0" smtClean="0">
                <a:solidFill>
                  <a:schemeClr val="tx1">
                    <a:lumMod val="85000"/>
                    <a:lumOff val="15000"/>
                  </a:schemeClr>
                </a:solidFill>
              </a:rPr>
              <a:t> - Jose@e-alaniz.com.ar</a:t>
            </a:r>
            <a:endParaRPr kumimoji="0" lang="es-ES" sz="32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Errepar template power 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Errepar template power point</Template>
  <TotalTime>133</TotalTime>
  <Words>1629</Words>
  <Application>Microsoft Office PowerPoint</Application>
  <PresentationFormat>Presentación en pantalla (4:3)</PresentationFormat>
  <Paragraphs>157</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Errepar template power point</vt:lpstr>
      <vt:lpstr>IMPUESTO SOBRE LOS INGRESOS BRUTOS EN  CABA</vt:lpstr>
      <vt:lpstr>Diapositiva 2</vt:lpstr>
      <vt:lpstr>Anexo I de la Resolución Nº 939/AGIP/2013:</vt:lpstr>
      <vt:lpstr>Diapositiva 4</vt:lpstr>
      <vt:lpstr>Diapositiva 5</vt:lpstr>
      <vt:lpstr>Diapositiva 6</vt:lpstr>
      <vt:lpstr>Diapositiva 7</vt:lpstr>
      <vt:lpstr>Diapositiva 8</vt:lpstr>
      <vt:lpstr>RETENCIÓN: ALÍCUOTAS</vt:lpstr>
      <vt:lpstr>Diapositiva 10</vt:lpstr>
      <vt:lpstr>Diapositiva 11</vt:lpstr>
      <vt:lpstr>Diapositiva 12</vt:lpstr>
      <vt:lpstr>PERCEPCIÓN: ALICUOTA</vt:lpstr>
      <vt:lpstr>Diapositiva 14</vt:lpstr>
      <vt:lpstr>Diapositiva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CIUDAD DE BUENOS AIRES – MODIFICACIONES A LA LEY TARIFARIA PARA EL AÑO 2016   JORGE A. CARMONA OSCAR G. LOPEZ  Fueron dispuestas por la ley CABA 5494, publicada en el Boletín Oficial del 4 de enero de 2016.</dc:title>
  <dc:creator>Natalia Belén Cardinale</dc:creator>
  <cp:lastModifiedBy>www.intercambiosvirtuales.org</cp:lastModifiedBy>
  <cp:revision>21</cp:revision>
  <dcterms:created xsi:type="dcterms:W3CDTF">2016-01-21T12:23:16Z</dcterms:created>
  <dcterms:modified xsi:type="dcterms:W3CDTF">2016-10-16T23:25:24Z</dcterms:modified>
</cp:coreProperties>
</file>