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5"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6"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6 Imagen" descr="Caratula Templateok-01.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1 Título"/>
          <p:cNvSpPr>
            <a:spLocks noGrp="1"/>
          </p:cNvSpPr>
          <p:nvPr>
            <p:ph type="ctrTitle"/>
          </p:nvPr>
        </p:nvSpPr>
        <p:spPr>
          <a:xfrm>
            <a:off x="685800" y="2130425"/>
            <a:ext cx="6886596" cy="1470025"/>
          </a:xfrm>
        </p:spPr>
        <p:txBody>
          <a:bodyPr/>
          <a:lstStyle>
            <a:lvl1pPr algn="r">
              <a:defRPr>
                <a:solidFill>
                  <a:schemeClr val="bg1"/>
                </a:solidFill>
                <a:latin typeface="Candara" pitchFamily="34" charset="0"/>
              </a:defRPr>
            </a:lvl1pPr>
          </a:lstStyle>
          <a:p>
            <a:r>
              <a:rPr lang="es-ES" smtClean="0"/>
              <a:t>Haga clic para modificar el estilo de título del patrón</a:t>
            </a:r>
            <a:endParaRPr lang="es-ES" dirty="0"/>
          </a:p>
        </p:txBody>
      </p:sp>
      <p:sp>
        <p:nvSpPr>
          <p:cNvPr id="3" name="2 Subtítulo"/>
          <p:cNvSpPr>
            <a:spLocks noGrp="1"/>
          </p:cNvSpPr>
          <p:nvPr>
            <p:ph type="subTitle" idx="1"/>
          </p:nvPr>
        </p:nvSpPr>
        <p:spPr>
          <a:xfrm>
            <a:off x="3357554" y="3886200"/>
            <a:ext cx="4143404" cy="1471626"/>
          </a:xfrm>
        </p:spPr>
        <p:txBody>
          <a:bodyPr>
            <a:normAutofit/>
          </a:bodyPr>
          <a:lstStyle>
            <a:lvl1pPr marL="0" indent="0" algn="r">
              <a:buNone/>
              <a:defRPr sz="2800">
                <a:solidFill>
                  <a:schemeClr val="bg1">
                    <a:lumMod val="8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dirty="0"/>
          </a:p>
        </p:txBody>
      </p:sp>
      <p:sp>
        <p:nvSpPr>
          <p:cNvPr id="4" name="3 Marcador de fecha"/>
          <p:cNvSpPr>
            <a:spLocks noGrp="1"/>
          </p:cNvSpPr>
          <p:nvPr>
            <p:ph type="dt" sz="half" idx="10"/>
          </p:nvPr>
        </p:nvSpPr>
        <p:spPr/>
        <p:txBody>
          <a:bodyPr/>
          <a:lstStyle/>
          <a:p>
            <a:fld id="{B1EDE25A-72F0-407D-95A8-A5802307D68E}" type="datetimeFigureOut">
              <a:rPr lang="es-ES" smtClean="0"/>
              <a:pPr/>
              <a:t>16/06/2016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fecha"/>
          <p:cNvSpPr>
            <a:spLocks noGrp="1"/>
          </p:cNvSpPr>
          <p:nvPr>
            <p:ph type="dt" sz="half" idx="10"/>
          </p:nvPr>
        </p:nvSpPr>
        <p:spPr/>
        <p:txBody>
          <a:bodyPr/>
          <a:lstStyle/>
          <a:p>
            <a:fld id="{B1EDE25A-72F0-407D-95A8-A5802307D68E}" type="datetimeFigureOut">
              <a:rPr lang="es-ES" smtClean="0"/>
              <a:pPr/>
              <a:t>16/06/2016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14348" y="2571744"/>
            <a:ext cx="7772400" cy="1362075"/>
          </a:xfrm>
        </p:spPr>
        <p:txBody>
          <a:bodyPr anchor="t"/>
          <a:lstStyle>
            <a:lvl1pPr algn="ctr">
              <a:defRPr sz="4000" b="1" cap="all"/>
            </a:lvl1pPr>
          </a:lstStyle>
          <a:p>
            <a:r>
              <a:rPr lang="es-ES" smtClean="0"/>
              <a:t>Haga clic para modificar el estilo de título del patrón</a:t>
            </a:r>
            <a:endParaRPr lang="es-ES" dirty="0"/>
          </a:p>
        </p:txBody>
      </p:sp>
      <p:sp>
        <p:nvSpPr>
          <p:cNvPr id="3" name="2 Marcador de texto"/>
          <p:cNvSpPr>
            <a:spLocks noGrp="1"/>
          </p:cNvSpPr>
          <p:nvPr>
            <p:ph type="body" idx="1"/>
          </p:nvPr>
        </p:nvSpPr>
        <p:spPr>
          <a:xfrm>
            <a:off x="714348" y="857232"/>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1EDE25A-72F0-407D-95A8-A5802307D68E}" type="datetimeFigureOut">
              <a:rPr lang="es-ES" smtClean="0"/>
              <a:pPr/>
              <a:t>16/06/2016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dirty="0"/>
          </a:p>
        </p:txBody>
      </p:sp>
      <p:sp>
        <p:nvSpPr>
          <p:cNvPr id="3" name="2 Marcador de contenido"/>
          <p:cNvSpPr>
            <a:spLocks noGrp="1"/>
          </p:cNvSpPr>
          <p:nvPr>
            <p:ph sz="half" idx="1"/>
          </p:nvPr>
        </p:nvSpPr>
        <p:spPr>
          <a:xfrm>
            <a:off x="457200" y="1600200"/>
            <a:ext cx="4038600" cy="4525963"/>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contenido"/>
          <p:cNvSpPr>
            <a:spLocks noGrp="1"/>
          </p:cNvSpPr>
          <p:nvPr>
            <p:ph sz="half" idx="2"/>
          </p:nvPr>
        </p:nvSpPr>
        <p:spPr>
          <a:xfrm>
            <a:off x="4648200" y="1600200"/>
            <a:ext cx="4038600" cy="4525963"/>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5" name="4 Marcador de fecha"/>
          <p:cNvSpPr>
            <a:spLocks noGrp="1"/>
          </p:cNvSpPr>
          <p:nvPr>
            <p:ph type="dt" sz="half" idx="10"/>
          </p:nvPr>
        </p:nvSpPr>
        <p:spPr/>
        <p:txBody>
          <a:bodyPr/>
          <a:lstStyle/>
          <a:p>
            <a:fld id="{B1EDE25A-72F0-407D-95A8-A5802307D68E}" type="datetimeFigureOut">
              <a:rPr lang="es-ES" smtClean="0"/>
              <a:pPr/>
              <a:t>16/06/2016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noAutofit/>
          </a:bodyPr>
          <a:lstStyle>
            <a:lvl1pPr marL="0" indent="0">
              <a:buNone/>
              <a:defRPr sz="2000" b="1">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noAutofit/>
          </a:bodyPr>
          <a:lstStyle>
            <a:lvl1pPr marL="0" indent="0">
              <a:buNone/>
              <a:defRPr lang="es-ES" sz="2000" b="1" kern="1200" dirty="0" smtClean="0">
                <a:solidFill>
                  <a:schemeClr val="tx1">
                    <a:lumMod val="75000"/>
                    <a:lumOff val="2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Clr>
                <a:schemeClr val="accent3">
                  <a:lumMod val="50000"/>
                </a:schemeClr>
              </a:buClr>
              <a:buFont typeface="Calibri" pitchFamily="34" charset="0"/>
              <a:buNone/>
            </a:pPr>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1EDE25A-72F0-407D-95A8-A5802307D68E}" type="datetimeFigureOut">
              <a:rPr lang="es-ES" smtClean="0"/>
              <a:pPr/>
              <a:t>16/06/2016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1EDE25A-72F0-407D-95A8-A5802307D68E}" type="datetimeFigureOut">
              <a:rPr lang="es-ES" smtClean="0"/>
              <a:pPr/>
              <a:t>16/06/2016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1EDE25A-72F0-407D-95A8-A5802307D68E}" type="datetimeFigureOut">
              <a:rPr lang="es-ES" smtClean="0"/>
              <a:pPr/>
              <a:t>16/06/2016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dirty="0"/>
          </a:p>
        </p:txBody>
      </p:sp>
      <p:sp>
        <p:nvSpPr>
          <p:cNvPr id="3" name="2 Marcador de contenido"/>
          <p:cNvSpPr>
            <a:spLocks noGrp="1"/>
          </p:cNvSpPr>
          <p:nvPr>
            <p:ph idx="1"/>
          </p:nvPr>
        </p:nvSpPr>
        <p:spPr>
          <a:xfrm>
            <a:off x="3575050" y="273050"/>
            <a:ext cx="5111750" cy="5853113"/>
          </a:xfrm>
        </p:spPr>
        <p:txBody>
          <a:bodyPr/>
          <a:lstStyle>
            <a:lvl1pPr>
              <a:defRPr sz="3200">
                <a:solidFill>
                  <a:schemeClr val="tx1">
                    <a:lumMod val="85000"/>
                    <a:lumOff val="15000"/>
                  </a:schemeClr>
                </a:solidFill>
              </a:defRPr>
            </a:lvl1pPr>
            <a:lvl2pPr>
              <a:defRPr sz="2800">
                <a:solidFill>
                  <a:schemeClr val="tx1">
                    <a:lumMod val="85000"/>
                    <a:lumOff val="15000"/>
                  </a:schemeClr>
                </a:solidFill>
              </a:defRPr>
            </a:lvl2pPr>
            <a:lvl3pPr>
              <a:defRPr sz="2400">
                <a:solidFill>
                  <a:schemeClr val="tx1">
                    <a:lumMod val="85000"/>
                    <a:lumOff val="15000"/>
                  </a:schemeClr>
                </a:solidFill>
              </a:defRPr>
            </a:lvl3pPr>
            <a:lvl4pPr>
              <a:defRPr sz="2000">
                <a:solidFill>
                  <a:schemeClr val="tx1">
                    <a:lumMod val="85000"/>
                    <a:lumOff val="15000"/>
                  </a:schemeClr>
                </a:solidFill>
              </a:defRPr>
            </a:lvl4pPr>
            <a:lvl5pPr>
              <a:defRPr sz="2000">
                <a:solidFill>
                  <a:schemeClr val="tx1">
                    <a:lumMod val="85000"/>
                    <a:lumOff val="15000"/>
                  </a:schemeClr>
                </a:solidFill>
              </a:defRPr>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EDE25A-72F0-407D-95A8-A5802307D68E}" type="datetimeFigureOut">
              <a:rPr lang="es-ES" smtClean="0"/>
              <a:pPr/>
              <a:t>16/06/2016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Errepar">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ctr">
              <a:defRPr sz="1800" b="1"/>
            </a:lvl1pPr>
          </a:lstStyle>
          <a:p>
            <a:r>
              <a:rPr lang="es-ES" smtClean="0"/>
              <a:t>Haga clic para modificar el estilo de título del patrón</a:t>
            </a:r>
            <a:endParaRPr lang="es-ES" dirty="0"/>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1EDE25A-72F0-407D-95A8-A5802307D68E}" type="datetimeFigureOut">
              <a:rPr lang="es-ES" smtClean="0"/>
              <a:pPr/>
              <a:t>16/06/2016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5FDF984-5DEA-4299-9048-00C39D98944F}"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6 Imagen" descr="Interior Templateok-01.jpg"/>
          <p:cNvPicPr>
            <a:picLocks noChangeAspect="1"/>
          </p:cNvPicPr>
          <p:nvPr/>
        </p:nvPicPr>
        <p:blipFill>
          <a:blip r:embed="rId11" cstate="print"/>
          <a:stretch>
            <a:fillRect/>
          </a:stretch>
        </p:blipFill>
        <p:spPr>
          <a:xfrm>
            <a:off x="0" y="0"/>
            <a:ext cx="9144000" cy="6858000"/>
          </a:xfrm>
          <a:prstGeom prst="rect">
            <a:avLst/>
          </a:prstGeom>
        </p:spPr>
      </p:pic>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EDE25A-72F0-407D-95A8-A5802307D68E}" type="datetimeFigureOut">
              <a:rPr lang="es-ES" smtClean="0"/>
              <a:pPr/>
              <a:t>16/06/2016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DF984-5DEA-4299-9048-00C39D98944F}"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txStyles>
    <p:titleStyle>
      <a:lvl1pPr algn="ctr" defTabSz="914400" rtl="0" eaLnBrk="1" latinLnBrk="0" hangingPunct="1">
        <a:spcBef>
          <a:spcPct val="0"/>
        </a:spcBef>
        <a:buNone/>
        <a:defRPr sz="4000" b="1" kern="1200">
          <a:solidFill>
            <a:srgbClr val="003300"/>
          </a:solidFill>
          <a:latin typeface="Candara" pitchFamily="34" charset="0"/>
          <a:ea typeface="+mj-ea"/>
          <a:cs typeface="+mj-cs"/>
        </a:defRPr>
      </a:lvl1pPr>
    </p:titleStyle>
    <p:bodyStyle>
      <a:lvl1pPr marL="342900" indent="-342900" algn="l" defTabSz="914400" rtl="0" eaLnBrk="1" latinLnBrk="0" hangingPunct="1">
        <a:spcBef>
          <a:spcPct val="20000"/>
        </a:spcBef>
        <a:buClr>
          <a:schemeClr val="accent3">
            <a:lumMod val="50000"/>
          </a:schemeClr>
        </a:buClr>
        <a:buFont typeface="Calibri"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chemeClr val="accent3">
            <a:lumMod val="50000"/>
          </a:schemeClr>
        </a:buClr>
        <a:buFont typeface="Calibri" pitchFamily="34" charset="0"/>
        <a:buChar char="›"/>
        <a:defRPr sz="28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chemeClr val="accent3">
            <a:lumMod val="50000"/>
          </a:schemeClr>
        </a:buClr>
        <a:buFont typeface="Calibri" pitchFamily="34" charset="0"/>
        <a:buChar char="›"/>
        <a:defRPr sz="24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chemeClr val="accent3">
            <a:lumMod val="50000"/>
          </a:schemeClr>
        </a:buClr>
        <a:buFont typeface="Calibri" pitchFamily="34" charset="0"/>
        <a:buChar char="›"/>
        <a:defRPr sz="20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chemeClr val="accent3">
            <a:lumMod val="50000"/>
          </a:schemeClr>
        </a:buClr>
        <a:buFont typeface="Calibri" pitchFamily="34" charset="0"/>
        <a:buChar char="›"/>
        <a:defRPr sz="20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85786" y="2143115"/>
            <a:ext cx="6929486" cy="1571637"/>
          </a:xfrm>
        </p:spPr>
        <p:txBody>
          <a:bodyPr>
            <a:normAutofit/>
          </a:bodyPr>
          <a:lstStyle/>
          <a:p>
            <a:pPr algn="ctr"/>
            <a:r>
              <a:rPr lang="es-MX" sz="2800" dirty="0" smtClean="0"/>
              <a:t>El Convenio Multilateral para el 2016</a:t>
            </a:r>
            <a:br>
              <a:rPr lang="es-MX" sz="2800" dirty="0" smtClean="0"/>
            </a:br>
            <a:r>
              <a:rPr lang="es-MX" sz="2800" dirty="0" smtClean="0"/>
              <a:t>a la luz de la reciente jurisprudencia de la </a:t>
            </a:r>
            <a:br>
              <a:rPr lang="es-MX" sz="2800" dirty="0" smtClean="0"/>
            </a:br>
            <a:r>
              <a:rPr lang="es-MX" sz="2800" dirty="0" smtClean="0"/>
              <a:t>Comisiones Arbitral y Plenaria</a:t>
            </a:r>
          </a:p>
        </p:txBody>
      </p:sp>
      <p:sp>
        <p:nvSpPr>
          <p:cNvPr id="4" name="3 CuadroTexto"/>
          <p:cNvSpPr txBox="1"/>
          <p:nvPr/>
        </p:nvSpPr>
        <p:spPr>
          <a:xfrm>
            <a:off x="3428992" y="4000504"/>
            <a:ext cx="4071965" cy="800219"/>
          </a:xfrm>
          <a:prstGeom prst="rect">
            <a:avLst/>
          </a:prstGeom>
          <a:noFill/>
        </p:spPr>
        <p:txBody>
          <a:bodyPr wrap="square" rtlCol="0">
            <a:spAutoFit/>
          </a:bodyPr>
          <a:lstStyle/>
          <a:p>
            <a:r>
              <a:rPr lang="es-ES" sz="2800" b="1" dirty="0">
                <a:solidFill>
                  <a:prstClr val="white"/>
                </a:solidFill>
                <a:latin typeface="Candara" pitchFamily="34" charset="0"/>
              </a:rPr>
              <a:t/>
            </a:r>
            <a:br>
              <a:rPr lang="es-ES" sz="2800" b="1" dirty="0">
                <a:solidFill>
                  <a:prstClr val="white"/>
                </a:solidFill>
                <a:latin typeface="Candara" pitchFamily="34" charset="0"/>
              </a:rPr>
            </a:br>
            <a:endParaRPr lang="es-AR" dirty="0"/>
          </a:p>
        </p:txBody>
      </p:sp>
      <p:sp>
        <p:nvSpPr>
          <p:cNvPr id="5" name="Título 1"/>
          <p:cNvSpPr txBox="1">
            <a:spLocks/>
          </p:cNvSpPr>
          <p:nvPr/>
        </p:nvSpPr>
        <p:spPr>
          <a:xfrm>
            <a:off x="3357554" y="3929067"/>
            <a:ext cx="4214842" cy="1428760"/>
          </a:xfrm>
          <a:prstGeom prst="rect">
            <a:avLst/>
          </a:prstGeom>
        </p:spPr>
        <p:txBody>
          <a:bodyPr vert="horz" lIns="91440" tIns="45720" rIns="91440" bIns="45720" rtlCol="0" anchor="ctr">
            <a:normAutofit/>
          </a:bodyPr>
          <a:lstStyle/>
          <a:p>
            <a:pPr lvl="0" algn="r">
              <a:spcBef>
                <a:spcPct val="0"/>
              </a:spcBef>
              <a:defRPr/>
            </a:pPr>
            <a:r>
              <a:rPr lang="es-AR" sz="2400" b="1" dirty="0" smtClean="0">
                <a:solidFill>
                  <a:srgbClr val="FFFF00"/>
                </a:solidFill>
                <a:latin typeface="Candara" pitchFamily="34" charset="0"/>
                <a:ea typeface="+mj-ea"/>
                <a:cs typeface="+mj-cs"/>
              </a:rPr>
              <a:t>Por: Dr. José Antonio </a:t>
            </a:r>
            <a:r>
              <a:rPr lang="es-AR" sz="2400" b="1" dirty="0" err="1" smtClean="0">
                <a:solidFill>
                  <a:srgbClr val="FFFF00"/>
                </a:solidFill>
                <a:latin typeface="Candara" pitchFamily="34" charset="0"/>
                <a:ea typeface="+mj-ea"/>
                <a:cs typeface="+mj-cs"/>
              </a:rPr>
              <a:t>Alaniz</a:t>
            </a:r>
            <a:endParaRPr lang="es-AR" sz="2400" b="1" dirty="0" smtClean="0">
              <a:solidFill>
                <a:srgbClr val="FFFF00"/>
              </a:solidFill>
              <a:latin typeface="Candara" pitchFamily="34" charset="0"/>
              <a:ea typeface="+mj-ea"/>
              <a:cs typeface="+mj-cs"/>
            </a:endParaRPr>
          </a:p>
          <a:p>
            <a:pPr lvl="0" algn="r">
              <a:spcBef>
                <a:spcPct val="0"/>
              </a:spcBef>
              <a:defRPr/>
            </a:pPr>
            <a:r>
              <a:rPr lang="es-AR" sz="1200" b="1" dirty="0" smtClean="0">
                <a:solidFill>
                  <a:srgbClr val="FFFF00"/>
                </a:solidFill>
                <a:latin typeface="Candara" pitchFamily="34" charset="0"/>
                <a:ea typeface="+mj-ea"/>
                <a:cs typeface="+mj-cs"/>
              </a:rPr>
              <a:t>Ciclo de Actualidad de </a:t>
            </a:r>
            <a:r>
              <a:rPr lang="es-AR" sz="1200" b="1" smtClean="0">
                <a:solidFill>
                  <a:srgbClr val="FFFF00"/>
                </a:solidFill>
                <a:latin typeface="Candara" pitchFamily="34" charset="0"/>
                <a:ea typeface="+mj-ea"/>
                <a:cs typeface="+mj-cs"/>
              </a:rPr>
              <a:t>Impuestos Provinciales - 2016</a:t>
            </a:r>
            <a:endParaRPr lang="es-AR" sz="1200" b="1" dirty="0" smtClean="0">
              <a:solidFill>
                <a:srgbClr val="FFFF00"/>
              </a:solidFill>
              <a:latin typeface="Candara" pitchFamily="34" charset="0"/>
              <a:ea typeface="+mj-ea"/>
              <a:cs typeface="+mj-cs"/>
            </a:endParaRPr>
          </a:p>
        </p:txBody>
      </p:sp>
    </p:spTree>
    <p:extLst>
      <p:ext uri="{BB962C8B-B14F-4D97-AF65-F5344CB8AC3E}">
        <p14:creationId xmlns:p14="http://schemas.microsoft.com/office/powerpoint/2010/main" xmlns="" val="168678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par>
                          <p:cTn id="8" fill="hold">
                            <p:stCondLst>
                              <p:cond delay="1000"/>
                            </p:stCondLst>
                            <p:childTnLst>
                              <p:par>
                                <p:cTn id="9" presetID="10" presetClass="entr" presetSubtype="0" fill="hold" grpId="0" nodeType="afterEffect">
                                  <p:stCondLst>
                                    <p:cond delay="100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DESTINO versus JURISDICCIÓN DE TRANSITO</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15 de abril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35/2015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28628"/>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Que en este punto, le asiste razón a la firma accionante.</a:t>
            </a:r>
          </a:p>
        </p:txBody>
      </p:sp>
      <p:sp>
        <p:nvSpPr>
          <p:cNvPr id="6" name="Marcador de contenido 2"/>
          <p:cNvSpPr txBox="1">
            <a:spLocks/>
          </p:cNvSpPr>
          <p:nvPr/>
        </p:nvSpPr>
        <p:spPr>
          <a:xfrm>
            <a:off x="500034" y="2357430"/>
            <a:ext cx="8229600" cy="3000396"/>
          </a:xfrm>
          <a:prstGeom prst="rect">
            <a:avLst/>
          </a:prstGeom>
          <a:ln>
            <a:solidFill>
              <a:schemeClr val="tx1"/>
            </a:solidFill>
          </a:ln>
        </p:spPr>
        <p:txBody>
          <a:bodyPr vert="horz" lIns="91440" tIns="45720" rIns="91440" bIns="45720" rtlCol="0">
            <a:normAutofit fontScale="85000" lnSpcReduction="2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La </a:t>
            </a:r>
            <a:r>
              <a:rPr lang="es-MX" sz="2400" u="sng" dirty="0" smtClean="0">
                <a:solidFill>
                  <a:schemeClr val="tx1">
                    <a:lumMod val="85000"/>
                    <a:lumOff val="15000"/>
                  </a:schemeClr>
                </a:solidFill>
              </a:rPr>
              <a:t>simple circunstancia </a:t>
            </a:r>
            <a:r>
              <a:rPr lang="es-MX" sz="2400" dirty="0" smtClean="0">
                <a:solidFill>
                  <a:schemeClr val="tx1">
                    <a:lumMod val="85000"/>
                    <a:lumOff val="15000"/>
                  </a:schemeClr>
                </a:solidFill>
              </a:rPr>
              <a:t>de que la empresa de transporte que realiza el flete al interior del país esté ubicada en la CABA no es fundamento para pretender que a esa jurisdicción se atribuyan esos ingresos, pues en la </a:t>
            </a:r>
            <a:r>
              <a:rPr lang="es-MX" sz="2400" u="sng" dirty="0" smtClean="0">
                <a:solidFill>
                  <a:schemeClr val="tx1">
                    <a:lumMod val="85000"/>
                    <a:lumOff val="15000"/>
                  </a:schemeClr>
                </a:solidFill>
              </a:rPr>
              <a:t>CABA sólo se produce un mero tránsito </a:t>
            </a:r>
            <a:r>
              <a:rPr lang="es-MX" sz="2400" dirty="0" smtClean="0">
                <a:solidFill>
                  <a:schemeClr val="tx1">
                    <a:lumMod val="85000"/>
                    <a:lumOff val="15000"/>
                  </a:schemeClr>
                </a:solidFill>
              </a:rPr>
              <a:t>de la mercadería que tiene como destino otras provincias del interior. </a:t>
            </a:r>
          </a:p>
          <a:p>
            <a:pPr marL="342900" lvl="0" indent="-342900" algn="just">
              <a:spcBef>
                <a:spcPct val="20000"/>
              </a:spcBef>
              <a:buClr>
                <a:schemeClr val="accent3">
                  <a:lumMod val="50000"/>
                </a:schemeClr>
              </a:buClr>
            </a:pPr>
            <a:endParaRPr lang="es-MX" sz="2400" dirty="0" smtClean="0">
              <a:solidFill>
                <a:schemeClr val="tx1">
                  <a:lumMod val="85000"/>
                  <a:lumOff val="15000"/>
                </a:schemeClr>
              </a:solidFill>
            </a:endParaRP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Por lo tanto, cabe concluir que los ingresos por ventas de  mercaderías que tienen como destino final -</a:t>
            </a:r>
            <a:r>
              <a:rPr lang="es-MX" sz="2400" u="sng" dirty="0" smtClean="0">
                <a:solidFill>
                  <a:schemeClr val="tx1">
                    <a:lumMod val="85000"/>
                    <a:lumOff val="15000"/>
                  </a:schemeClr>
                </a:solidFill>
              </a:rPr>
              <a:t>y así consta en los remitos</a:t>
            </a:r>
            <a:r>
              <a:rPr lang="es-MX" sz="2400" dirty="0" smtClean="0">
                <a:solidFill>
                  <a:schemeClr val="tx1">
                    <a:lumMod val="85000"/>
                    <a:lumOff val="15000"/>
                  </a:schemeClr>
                </a:solidFill>
              </a:rPr>
              <a:t>-, el interior del país, independientemente de que la empresa de transporte esté ubicada en la CABA, se encuentran </a:t>
            </a:r>
            <a:r>
              <a:rPr lang="es-MX" sz="2400" dirty="0" smtClean="0">
                <a:solidFill>
                  <a:srgbClr val="FF0000"/>
                </a:solidFill>
              </a:rPr>
              <a:t>bien asignados a esas otras jurisdicciones</a:t>
            </a:r>
            <a:r>
              <a:rPr lang="es-MX" sz="2400" dirty="0" smtClean="0">
                <a:solidFill>
                  <a:schemeClr val="tx1">
                    <a:lumMod val="85000"/>
                    <a:lumOff val="15000"/>
                  </a:schemeClr>
                </a:solidFill>
              </a:rPr>
              <a:t> </a:t>
            </a:r>
            <a:r>
              <a:rPr lang="es-MX" sz="2400" u="sng" dirty="0" smtClean="0">
                <a:solidFill>
                  <a:srgbClr val="00B050"/>
                </a:solidFill>
              </a:rPr>
              <a:t>(el sustento territorial está debidamente acreditado).</a:t>
            </a:r>
          </a:p>
        </p:txBody>
      </p:sp>
      <p:sp>
        <p:nvSpPr>
          <p:cNvPr id="8" name="Marcador de contenido 2"/>
          <p:cNvSpPr txBox="1">
            <a:spLocks/>
          </p:cNvSpPr>
          <p:nvPr/>
        </p:nvSpPr>
        <p:spPr>
          <a:xfrm>
            <a:off x="1714480" y="5715016"/>
            <a:ext cx="5715040" cy="857256"/>
          </a:xfrm>
          <a:prstGeom prst="rect">
            <a:avLst/>
          </a:prstGeom>
          <a:ln>
            <a:solidFill>
              <a:schemeClr val="tx1"/>
            </a:solidFill>
          </a:ln>
        </p:spPr>
        <p:txBody>
          <a:bodyPr vert="horz" lIns="91440" tIns="45720" rIns="91440" bIns="45720" rtlCol="0">
            <a:normAutofit fontScale="85000" lnSpcReduction="10000"/>
          </a:bodyPr>
          <a:lstStyle/>
          <a:p>
            <a:pPr marL="342900" lvl="0" indent="-342900" algn="just">
              <a:spcBef>
                <a:spcPct val="20000"/>
              </a:spcBef>
              <a:buClr>
                <a:schemeClr val="accent3">
                  <a:lumMod val="50000"/>
                </a:schemeClr>
              </a:buClr>
            </a:pPr>
            <a:r>
              <a:rPr lang="es-MX" sz="2400" dirty="0" err="1" smtClean="0">
                <a:solidFill>
                  <a:schemeClr val="tx1">
                    <a:lumMod val="85000"/>
                    <a:lumOff val="15000"/>
                  </a:schemeClr>
                </a:solidFill>
              </a:rPr>
              <a:t>Expte</a:t>
            </a:r>
            <a:r>
              <a:rPr lang="es-MX" sz="2400" dirty="0" smtClean="0">
                <a:solidFill>
                  <a:schemeClr val="tx1">
                    <a:lumMod val="85000"/>
                    <a:lumOff val="15000"/>
                  </a:schemeClr>
                </a:solidFill>
              </a:rPr>
              <a:t>. C. M. N° 1190/2014 “BSH Electrodomésticos S.A. c/Ciudad Autónoma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up)">
                                      <p:cBhvr>
                                        <p:cTn id="31" dur="500"/>
                                        <p:tgtEl>
                                          <p:spTgt spid="6">
                                            <p:bg/>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up)">
                                      <p:cBhvr>
                                        <p:cTn id="34" dur="500"/>
                                        <p:tgtEl>
                                          <p:spTgt spid="6">
                                            <p:txEl>
                                              <p:pRg st="0" end="0"/>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wipe(up)">
                                      <p:cBhvr>
                                        <p:cTn id="37" dur="500"/>
                                        <p:tgtEl>
                                          <p:spTgt spid="6">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8">
                                            <p:bg/>
                                          </p:spTgt>
                                        </p:tgtEl>
                                        <p:attrNameLst>
                                          <p:attrName>style.visibility</p:attrName>
                                        </p:attrNameLst>
                                      </p:cBhvr>
                                      <p:to>
                                        <p:strVal val="visible"/>
                                      </p:to>
                                    </p:set>
                                    <p:animEffect transition="in" filter="wipe(up)">
                                      <p:cBhvr>
                                        <p:cTn id="42" dur="500"/>
                                        <p:tgtEl>
                                          <p:spTgt spid="8">
                                            <p:bg/>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8">
                                            <p:txEl>
                                              <p:pRg st="0" end="0"/>
                                            </p:txEl>
                                          </p:spTgt>
                                        </p:tgtEl>
                                        <p:attrNameLst>
                                          <p:attrName>style.visibility</p:attrName>
                                        </p:attrNameLst>
                                      </p:cBhvr>
                                      <p:to>
                                        <p:strVal val="visible"/>
                                      </p:to>
                                    </p:set>
                                    <p:animEffect transition="in" filter="wipe(up)">
                                      <p:cBhvr>
                                        <p:cTn id="45"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P spid="8"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DESTINO versus JURISDICCIÓN DE TRANSITO</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16 de octubre de 2013</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53/2013 (C.A.)</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1428760"/>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La cuestión controvertida está centrada en determinar si la firma VUL TRACK S.A. </a:t>
            </a:r>
            <a:r>
              <a:rPr lang="es-MX" sz="2400" u="sng" dirty="0" smtClean="0">
                <a:solidFill>
                  <a:srgbClr val="0070C0"/>
                </a:solidFill>
              </a:rPr>
              <a:t>resulta ser contribuyente del Impuesto sobre los Ingresos Brutos en la Provincia de Corrientes</a:t>
            </a:r>
            <a:r>
              <a:rPr lang="es-MX" sz="2400" dirty="0" smtClean="0">
                <a:solidFill>
                  <a:schemeClr val="tx1">
                    <a:lumMod val="85000"/>
                    <a:lumOff val="15000"/>
                  </a:schemeClr>
                </a:solidFill>
              </a:rPr>
              <a:t>.</a:t>
            </a:r>
          </a:p>
        </p:txBody>
      </p:sp>
      <p:sp>
        <p:nvSpPr>
          <p:cNvPr id="6" name="Marcador de contenido 2"/>
          <p:cNvSpPr txBox="1">
            <a:spLocks/>
          </p:cNvSpPr>
          <p:nvPr/>
        </p:nvSpPr>
        <p:spPr>
          <a:xfrm>
            <a:off x="500034" y="3357562"/>
            <a:ext cx="8229600" cy="2500330"/>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el sustento territorial por el ejercicio de actividad en la Provincia de Corrientes por parte de VUL TRACK S.A. se encuentra  acreditado por los gastos que incurre la firma  por el </a:t>
            </a:r>
            <a:r>
              <a:rPr lang="es-MX" sz="2400" u="sng" dirty="0" smtClean="0">
                <a:solidFill>
                  <a:schemeClr val="tx1">
                    <a:lumMod val="85000"/>
                    <a:lumOff val="15000"/>
                  </a:schemeClr>
                </a:solidFill>
              </a:rPr>
              <a:t>uso del servicio de Internet y el mantenimiento de la página </a:t>
            </a:r>
            <a:r>
              <a:rPr lang="es-MX" sz="2400" dirty="0" smtClean="0">
                <a:solidFill>
                  <a:schemeClr val="tx1">
                    <a:lumMod val="85000"/>
                    <a:lumOff val="15000"/>
                  </a:schemeClr>
                </a:solidFill>
              </a:rPr>
              <a:t>que utiliza para captar ingresos de distintas jurisdicciones y entre ellas de Corrientes. </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up)">
                                      <p:cBhvr>
                                        <p:cTn id="31" dur="500"/>
                                        <p:tgtEl>
                                          <p:spTgt spid="6">
                                            <p:bg/>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up)">
                                      <p:cBhvr>
                                        <p:cTn id="3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285728"/>
            <a:ext cx="8229600" cy="5572164"/>
          </a:xfrm>
          <a:prstGeom prst="rect">
            <a:avLst/>
          </a:prstGeom>
          <a:ln>
            <a:solidFill>
              <a:schemeClr val="tx1"/>
            </a:solidFill>
          </a:ln>
        </p:spPr>
        <p:txBody>
          <a:bodyPr vert="horz" lIns="91440" tIns="45720" rIns="91440" bIns="45720" rtlCol="0">
            <a:normAutofit fontScale="925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a:t>
            </a:r>
            <a:r>
              <a:rPr lang="es-MX" sz="2400" u="sng" dirty="0" smtClean="0">
                <a:solidFill>
                  <a:srgbClr val="FF0000"/>
                </a:solidFill>
              </a:rPr>
              <a:t>Asimismo</a:t>
            </a:r>
            <a:r>
              <a:rPr lang="es-MX" sz="2400" dirty="0" smtClean="0">
                <a:solidFill>
                  <a:schemeClr val="tx1">
                    <a:lumMod val="85000"/>
                    <a:lumOff val="15000"/>
                  </a:schemeClr>
                </a:solidFill>
              </a:rPr>
              <a:t>, queda acreditado que la accionante se hace cargo de una parte de los gastos de transporte de la mercadería destinada a la Provincia de Corrientes, VUL TRACK informa a la DGR que: “…la venta mayorista de accesorios para rodados 4x4, se realiza haciéndonos </a:t>
            </a:r>
            <a:r>
              <a:rPr lang="es-MX" sz="2400" dirty="0" smtClean="0">
                <a:solidFill>
                  <a:srgbClr val="FF0000"/>
                </a:solidFill>
              </a:rPr>
              <a:t>cargo del flete </a:t>
            </a:r>
            <a:r>
              <a:rPr lang="es-MX" sz="2400" dirty="0" smtClean="0">
                <a:solidFill>
                  <a:schemeClr val="tx1">
                    <a:lumMod val="85000"/>
                    <a:lumOff val="15000"/>
                  </a:schemeClr>
                </a:solidFill>
              </a:rPr>
              <a:t>hasta la ciudad de Buenos Aires, en donde el cliente, por cuenta propia lo traslada a destino…”.</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Que asiste razón al Fisco en cuanto a la imputación de tales erogaciones a la Provincia de Corrientes, por cuanto en los términos del artículo 4° del Convenio Multilateral, un gasto será considerado como efectivamente soportado en una jurisdicción, cuando tenga una relación directa con la actividad que en la misma se desarrolle, </a:t>
            </a:r>
            <a:r>
              <a:rPr lang="es-MX" sz="3000" u="sng" dirty="0" smtClean="0">
                <a:solidFill>
                  <a:schemeClr val="tx2">
                    <a:lumMod val="60000"/>
                    <a:lumOff val="40000"/>
                  </a:schemeClr>
                </a:solidFill>
              </a:rPr>
              <a:t>aun cuando la erogación que él representa se efectúe en otra</a:t>
            </a:r>
            <a:r>
              <a:rPr lang="es-MX" sz="3000" dirty="0" smtClean="0">
                <a:solidFill>
                  <a:schemeClr val="tx1">
                    <a:lumMod val="85000"/>
                    <a:lumOff val="15000"/>
                  </a:schemeClr>
                </a:solidFill>
              </a:rPr>
              <a:t>, </a:t>
            </a:r>
            <a:r>
              <a:rPr lang="es-MX" sz="2400" dirty="0" smtClean="0">
                <a:solidFill>
                  <a:schemeClr val="tx1">
                    <a:lumMod val="85000"/>
                    <a:lumOff val="15000"/>
                  </a:schemeClr>
                </a:solidFill>
              </a:rPr>
              <a:t>por lo que no puede prosperar en este sentido lo argumentado por la firma en que tales gastos no deben ser atribuidos a Corrientes. </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wipe(up)">
                                      <p:cBhvr>
                                        <p:cTn id="1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285728"/>
            <a:ext cx="8229600" cy="5572164"/>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Que acreditado el sustento territorial en la Provincia de Corrientes, ha quedado demostrado también que la concreción de las operaciones se realiza por  alguno de los medios previstos en el último párrafo del art. 1° del C.M. y, cuando se da esta situación, lo que prevalece a efectos de la atribución de los ingresos, es el domicilio del adquirente de los bienes, tal como lo establece el artículo 2º inc. b), último párrafo, del Convenio Multilateral.</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las empresas compradoras están en la Provincia de Corrientes, que allí es donde tiene destino final los bienes objeto de cada transacción; no quedando, entonces, dudas de que los ingresos deben ser atribuidos a dicha jurisdicción.</a:t>
            </a:r>
          </a:p>
          <a:p>
            <a:pPr marL="342900" lvl="0" indent="-342900" algn="just">
              <a:spcBef>
                <a:spcPct val="20000"/>
              </a:spcBef>
              <a:buClr>
                <a:schemeClr val="accent3">
                  <a:lumMod val="50000"/>
                </a:schemeClr>
              </a:buClr>
            </a:pPr>
            <a:endParaRPr lang="es-MX" sz="2400" dirty="0" smtClean="0">
              <a:solidFill>
                <a:schemeClr val="tx1">
                  <a:lumMod val="85000"/>
                  <a:lumOff val="15000"/>
                </a:schemeClr>
              </a:solidFill>
            </a:endParaRP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“VUL TRACK S.A. c/Provincia de Corrientes” </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wipe(up)">
                                      <p:cBhvr>
                                        <p:cTn id="13" dur="500"/>
                                        <p:tgtEl>
                                          <p:spTgt spid="5">
                                            <p:txEl>
                                              <p:pRg st="1" end="1"/>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wipe(up)">
                                      <p:cBhvr>
                                        <p:cTn id="1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000" dirty="0" smtClean="0"/>
              <a:t>SUSTENTO TERRITORIAL (GASTOS BANCARIOS)</a:t>
            </a:r>
            <a:endParaRPr lang="es-ES" sz="3000" dirty="0"/>
          </a:p>
        </p:txBody>
      </p:sp>
      <p:sp>
        <p:nvSpPr>
          <p:cNvPr id="3" name="Marcador de contenido 2"/>
          <p:cNvSpPr>
            <a:spLocks noGrp="1"/>
          </p:cNvSpPr>
          <p:nvPr>
            <p:ph idx="1"/>
          </p:nvPr>
        </p:nvSpPr>
        <p:spPr>
          <a:xfrm>
            <a:off x="714348" y="928670"/>
            <a:ext cx="8229600" cy="500066"/>
          </a:xfrm>
        </p:spPr>
        <p:txBody>
          <a:bodyPr>
            <a:normAutofit/>
          </a:bodyPr>
          <a:lstStyle/>
          <a:p>
            <a:pPr algn="r">
              <a:buNone/>
            </a:pPr>
            <a:r>
              <a:rPr lang="es-MX" sz="2400" dirty="0" smtClean="0"/>
              <a:t>BUENOS AIRES,  15 de mayo de 2013.</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19/2013 (C.A.)</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1928826"/>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 Está acreditado en autos  que el pago de las compras se concreta mediante depósitos en la cuenta que el señor </a:t>
            </a:r>
            <a:r>
              <a:rPr lang="es-MX" sz="2200" dirty="0" err="1" smtClean="0">
                <a:solidFill>
                  <a:schemeClr val="tx1">
                    <a:lumMod val="85000"/>
                    <a:lumOff val="15000"/>
                  </a:schemeClr>
                </a:solidFill>
              </a:rPr>
              <a:t>Bozzi</a:t>
            </a:r>
            <a:r>
              <a:rPr lang="es-MX" sz="2200" dirty="0" smtClean="0">
                <a:solidFill>
                  <a:schemeClr val="tx1">
                    <a:lumMod val="85000"/>
                    <a:lumOff val="15000"/>
                  </a:schemeClr>
                </a:solidFill>
              </a:rPr>
              <a:t> Gustavo Leonardo posee en el  Banco Francés, sucursales </a:t>
            </a:r>
            <a:r>
              <a:rPr lang="es-MX" sz="2200" dirty="0" err="1" smtClean="0">
                <a:solidFill>
                  <a:schemeClr val="tx1">
                    <a:lumMod val="85000"/>
                    <a:lumOff val="15000"/>
                  </a:schemeClr>
                </a:solidFill>
              </a:rPr>
              <a:t>Oberá</a:t>
            </a:r>
            <a:r>
              <a:rPr lang="es-MX" sz="2200" dirty="0" smtClean="0">
                <a:solidFill>
                  <a:schemeClr val="tx1">
                    <a:lumMod val="85000"/>
                    <a:lumOff val="15000"/>
                  </a:schemeClr>
                </a:solidFill>
              </a:rPr>
              <a:t> o Posadas, Provincia de Misiones. Esta cuenta tiene un costo, el que se carga al titular de la misma, por el servicio prestado en dichas sucursales;</a:t>
            </a:r>
          </a:p>
        </p:txBody>
      </p:sp>
      <p:sp>
        <p:nvSpPr>
          <p:cNvPr id="6" name="Marcador de contenido 2"/>
          <p:cNvSpPr txBox="1">
            <a:spLocks/>
          </p:cNvSpPr>
          <p:nvPr/>
        </p:nvSpPr>
        <p:spPr>
          <a:xfrm>
            <a:off x="500034" y="3929066"/>
            <a:ext cx="8229600" cy="1214446"/>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 También otorga el debido sustento los pagos motivados en el Impuesto a los Débitos y Créditos, </a:t>
            </a:r>
            <a:r>
              <a:rPr lang="es-MX" sz="2200" u="sng" dirty="0" smtClean="0">
                <a:solidFill>
                  <a:schemeClr val="tx1">
                    <a:lumMod val="85000"/>
                    <a:lumOff val="15000"/>
                  </a:schemeClr>
                </a:solidFill>
              </a:rPr>
              <a:t>aún cuando</a:t>
            </a:r>
            <a:r>
              <a:rPr lang="es-MX" sz="2200" dirty="0" smtClean="0">
                <a:solidFill>
                  <a:schemeClr val="tx1">
                    <a:lumMod val="85000"/>
                    <a:lumOff val="15000"/>
                  </a:schemeClr>
                </a:solidFill>
              </a:rPr>
              <a:t> de acuerdo al art. 3º inc. d) del C.M. resulte un gasto no computable.</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up)">
                                      <p:cBhvr>
                                        <p:cTn id="31" dur="500"/>
                                        <p:tgtEl>
                                          <p:spTgt spid="6">
                                            <p:bg/>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up)">
                                      <p:cBhvr>
                                        <p:cTn id="3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500034" y="306700"/>
          <a:ext cx="8215370" cy="2438400"/>
        </p:xfrm>
        <a:graphic>
          <a:graphicData uri="http://schemas.openxmlformats.org/drawingml/2006/table">
            <a:tbl>
              <a:tblPr firstRow="1" bandRow="1">
                <a:tableStyleId>{5940675A-B579-460E-94D1-54222C63F5DA}</a:tableStyleId>
              </a:tblPr>
              <a:tblGrid>
                <a:gridCol w="4107685"/>
                <a:gridCol w="4107685"/>
              </a:tblGrid>
              <a:tr h="370840">
                <a:tc>
                  <a:txBody>
                    <a:bodyPr/>
                    <a:lstStyle/>
                    <a:p>
                      <a:pPr algn="just"/>
                      <a:r>
                        <a:rPr lang="es-MX" sz="1900" dirty="0" smtClean="0"/>
                        <a:t>El artículo 4° del Convenio Multilateral: un gasto será considerado como efectivamente soportado en una jurisdicción, cuando tenga una relación directa con la actividad que en la misma se desarrolle, aun </a:t>
                      </a:r>
                      <a:r>
                        <a:rPr lang="es-MX" sz="2000" u="sng" dirty="0" smtClean="0">
                          <a:solidFill>
                            <a:schemeClr val="tx2">
                              <a:lumMod val="60000"/>
                              <a:lumOff val="40000"/>
                            </a:schemeClr>
                          </a:solidFill>
                        </a:rPr>
                        <a:t>cuando la erogación que él representa se efectúe en otra</a:t>
                      </a:r>
                      <a:r>
                        <a:rPr lang="es-MX" sz="1900" dirty="0" smtClean="0"/>
                        <a:t>. </a:t>
                      </a:r>
                    </a:p>
                    <a:p>
                      <a:pPr algn="ctr"/>
                      <a:r>
                        <a:rPr lang="es-MX" sz="1900" dirty="0" smtClean="0"/>
                        <a:t>→</a:t>
                      </a:r>
                    </a:p>
                  </a:txBody>
                  <a:tcPr/>
                </a:tc>
                <a:tc>
                  <a:txBody>
                    <a:bodyPr/>
                    <a:lstStyle/>
                    <a:p>
                      <a:pPr algn="just"/>
                      <a:r>
                        <a:rPr lang="es-MX" sz="1900" dirty="0" smtClean="0"/>
                        <a:t>► No puede prosperar lo argumentado por la firma en el sentido de que tales gastos deben ser atribuidos a la Provincia de Buenos Aires, que es donde la empresa tiene su cuenta bancaria.</a:t>
                      </a:r>
                      <a:endParaRPr lang="es-MX" sz="1900" dirty="0"/>
                    </a:p>
                  </a:txBody>
                  <a:tcPr/>
                </a:tc>
              </a:tr>
            </a:tbl>
          </a:graphicData>
        </a:graphic>
      </p:graphicFrame>
      <p:sp>
        <p:nvSpPr>
          <p:cNvPr id="11" name="Marcador de contenido 2"/>
          <p:cNvSpPr txBox="1">
            <a:spLocks/>
          </p:cNvSpPr>
          <p:nvPr/>
        </p:nvSpPr>
        <p:spPr>
          <a:xfrm>
            <a:off x="500034" y="2786058"/>
            <a:ext cx="8229600" cy="214314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 Se observa que la modalidad empleada por el cliente del señor </a:t>
            </a:r>
            <a:r>
              <a:rPr lang="es-MX" sz="2200" dirty="0" err="1" smtClean="0">
                <a:solidFill>
                  <a:schemeClr val="tx1">
                    <a:lumMod val="85000"/>
                    <a:lumOff val="15000"/>
                  </a:schemeClr>
                </a:solidFill>
              </a:rPr>
              <a:t>Bozzi</a:t>
            </a:r>
            <a:r>
              <a:rPr lang="es-MX" sz="2200" dirty="0" smtClean="0">
                <a:solidFill>
                  <a:schemeClr val="tx1">
                    <a:lumMod val="85000"/>
                    <a:lumOff val="15000"/>
                  </a:schemeClr>
                </a:solidFill>
              </a:rPr>
              <a:t>, consiste en realizar las compras por teléfono, según lo informa la jurisdicción y </a:t>
            </a:r>
            <a:r>
              <a:rPr lang="es-MX" sz="2200" b="1" dirty="0" smtClean="0">
                <a:solidFill>
                  <a:schemeClr val="tx1">
                    <a:lumMod val="85000"/>
                    <a:lumOff val="15000"/>
                  </a:schemeClr>
                </a:solidFill>
              </a:rPr>
              <a:t>que consta en la respuesta de ese cliente </a:t>
            </a:r>
            <a:r>
              <a:rPr lang="es-MX" sz="2200" dirty="0" smtClean="0">
                <a:solidFill>
                  <a:schemeClr val="tx1">
                    <a:lumMod val="85000"/>
                    <a:lumOff val="15000"/>
                  </a:schemeClr>
                </a:solidFill>
              </a:rPr>
              <a:t>que obra en las actuaciones administrativas, con lo cual puede considerarse que los ingresos por esas operaciones encuadran en la normas más arriba mencionada (art. 1 CM ultimo párrafo)</a:t>
            </a:r>
          </a:p>
        </p:txBody>
      </p:sp>
      <p:sp>
        <p:nvSpPr>
          <p:cNvPr id="12" name="Marcador de contenido 2"/>
          <p:cNvSpPr txBox="1">
            <a:spLocks/>
          </p:cNvSpPr>
          <p:nvPr/>
        </p:nvSpPr>
        <p:spPr>
          <a:xfrm>
            <a:off x="500034" y="5072074"/>
            <a:ext cx="8229600" cy="428628"/>
          </a:xfrm>
          <a:prstGeom prst="rect">
            <a:avLst/>
          </a:prstGeom>
          <a:ln>
            <a:solidFill>
              <a:schemeClr val="tx1"/>
            </a:solidFill>
          </a:ln>
        </p:spPr>
        <p:txBody>
          <a:bodyPr vert="horz" lIns="91440" tIns="45720" rIns="91440" bIns="45720" rtlCol="0">
            <a:noAutofit/>
          </a:bodyPr>
          <a:lstStyle/>
          <a:p>
            <a:pPr marL="342900" lvl="0" indent="-342900" algn="ctr">
              <a:spcBef>
                <a:spcPct val="20000"/>
              </a:spcBef>
              <a:buClr>
                <a:schemeClr val="accent3">
                  <a:lumMod val="50000"/>
                </a:schemeClr>
              </a:buClr>
            </a:pPr>
            <a:r>
              <a:rPr lang="it-IT" sz="2200" dirty="0" smtClean="0">
                <a:solidFill>
                  <a:schemeClr val="tx1">
                    <a:lumMod val="85000"/>
                    <a:lumOff val="15000"/>
                  </a:schemeClr>
                </a:solidFill>
              </a:rPr>
              <a:t>“BOZZI GUSTAVO LEONARDO c/Provincia de Misiones”</a:t>
            </a:r>
            <a:endParaRPr lang="es-MX" sz="2200" dirty="0" smtClean="0">
              <a:solidFill>
                <a:schemeClr val="tx1">
                  <a:lumMod val="85000"/>
                  <a:lumOff val="15000"/>
                </a:schemeClr>
              </a:solidFill>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wipe(up)">
                                      <p:cBhvr>
                                        <p:cTn id="12" dur="500"/>
                                        <p:tgtEl>
                                          <p:spTgt spid="11">
                                            <p:bg/>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up)">
                                      <p:cBhvr>
                                        <p:cTn id="15" dur="5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2">
                                            <p:bg/>
                                          </p:spTgt>
                                        </p:tgtEl>
                                        <p:attrNameLst>
                                          <p:attrName>style.visibility</p:attrName>
                                        </p:attrNameLst>
                                      </p:cBhvr>
                                      <p:to>
                                        <p:strVal val="visible"/>
                                      </p:to>
                                    </p:set>
                                    <p:animEffect transition="in" filter="wipe(up)">
                                      <p:cBhvr>
                                        <p:cTn id="20" dur="500"/>
                                        <p:tgtEl>
                                          <p:spTgt spid="12">
                                            <p:bg/>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wipe(up)">
                                      <p:cBhvr>
                                        <p:cTn id="23"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000" dirty="0" smtClean="0"/>
              <a:t>SUSTENTO TERRITORIAL (GASTOS BANCARIOS)</a:t>
            </a:r>
            <a:endParaRPr lang="es-ES" sz="3000" dirty="0"/>
          </a:p>
        </p:txBody>
      </p:sp>
      <p:sp>
        <p:nvSpPr>
          <p:cNvPr id="3" name="Marcador de contenido 2"/>
          <p:cNvSpPr>
            <a:spLocks noGrp="1"/>
          </p:cNvSpPr>
          <p:nvPr>
            <p:ph idx="1"/>
          </p:nvPr>
        </p:nvSpPr>
        <p:spPr>
          <a:xfrm>
            <a:off x="714348" y="928670"/>
            <a:ext cx="8229600" cy="500066"/>
          </a:xfrm>
        </p:spPr>
        <p:txBody>
          <a:bodyPr>
            <a:normAutofit/>
          </a:bodyPr>
          <a:lstStyle/>
          <a:p>
            <a:pPr algn="r">
              <a:buNone/>
            </a:pPr>
            <a:r>
              <a:rPr lang="es-MX" sz="2400" dirty="0" smtClean="0"/>
              <a:t>BUENOS AIRES, 20 de noviembre de 2013</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72/2013 (C.A.)</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142876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 Que puesta al análisis de esta causa, esta Comisión observa que </a:t>
            </a:r>
            <a:r>
              <a:rPr lang="es-MX" sz="2200" u="sng" dirty="0" smtClean="0">
                <a:solidFill>
                  <a:srgbClr val="00B050"/>
                </a:solidFill>
              </a:rPr>
              <a:t>no hay elementos en autos que acrediten la existencia de sustento territorial </a:t>
            </a:r>
            <a:r>
              <a:rPr lang="es-MX" sz="2200" dirty="0" smtClean="0">
                <a:solidFill>
                  <a:schemeClr val="tx1">
                    <a:lumMod val="85000"/>
                    <a:lumOff val="15000"/>
                  </a:schemeClr>
                </a:solidFill>
              </a:rPr>
              <a:t>en la Provincia de Misiones respecto de la actividad desarrollada por la firma recurrente.</a:t>
            </a:r>
          </a:p>
        </p:txBody>
      </p:sp>
      <p:sp>
        <p:nvSpPr>
          <p:cNvPr id="6" name="Marcador de contenido 2"/>
          <p:cNvSpPr txBox="1">
            <a:spLocks/>
          </p:cNvSpPr>
          <p:nvPr/>
        </p:nvSpPr>
        <p:spPr>
          <a:xfrm>
            <a:off x="500034" y="3357562"/>
            <a:ext cx="8229600" cy="178595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ARTICULO 1º) - Hacer lugar a la acción interpuesta por la firma en el Expediente C.M. Nº 991/2011 “</a:t>
            </a:r>
            <a:r>
              <a:rPr lang="es-MX" sz="2200" dirty="0" err="1" smtClean="0">
                <a:solidFill>
                  <a:schemeClr val="tx1">
                    <a:lumMod val="85000"/>
                    <a:lumOff val="15000"/>
                  </a:schemeClr>
                </a:solidFill>
              </a:rPr>
              <a:t>Lamperti</a:t>
            </a:r>
            <a:r>
              <a:rPr lang="es-MX" sz="2200" dirty="0" smtClean="0">
                <a:solidFill>
                  <a:schemeClr val="tx1">
                    <a:lumMod val="85000"/>
                    <a:lumOff val="15000"/>
                  </a:schemeClr>
                </a:solidFill>
              </a:rPr>
              <a:t> Hnos. SRL c/Provincia de Misiones”, contra la Resolución Nº 4352/2011 dictada por la Dirección General de Rentas de la Provincia de Misiones, por los fundamentos expuestos en los considerandos precedentes.</a:t>
            </a:r>
          </a:p>
        </p:txBody>
      </p:sp>
      <p:sp>
        <p:nvSpPr>
          <p:cNvPr id="7" name="Marcador de contenido 2"/>
          <p:cNvSpPr txBox="1">
            <a:spLocks/>
          </p:cNvSpPr>
          <p:nvPr/>
        </p:nvSpPr>
        <p:spPr>
          <a:xfrm>
            <a:off x="1785918" y="5286388"/>
            <a:ext cx="5643602" cy="857256"/>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Expediente C.M. Nº 991/2011 “</a:t>
            </a:r>
            <a:r>
              <a:rPr lang="es-MX" sz="2200" b="1" dirty="0" err="1" smtClean="0">
                <a:solidFill>
                  <a:schemeClr val="tx1">
                    <a:lumMod val="85000"/>
                    <a:lumOff val="15000"/>
                  </a:schemeClr>
                </a:solidFill>
              </a:rPr>
              <a:t>Lamperti</a:t>
            </a:r>
            <a:r>
              <a:rPr lang="es-MX" sz="2200" b="1" dirty="0" smtClean="0">
                <a:solidFill>
                  <a:schemeClr val="tx1">
                    <a:lumMod val="85000"/>
                    <a:lumOff val="15000"/>
                  </a:schemeClr>
                </a:solidFill>
              </a:rPr>
              <a:t> Hnos</a:t>
            </a:r>
            <a:r>
              <a:rPr lang="es-MX" sz="2200" dirty="0" smtClean="0">
                <a:solidFill>
                  <a:schemeClr val="tx1">
                    <a:lumMod val="85000"/>
                    <a:lumOff val="15000"/>
                  </a:schemeClr>
                </a:solidFill>
              </a:rPr>
              <a:t>. SRL c/Provincia de Misiones”.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up)">
                                      <p:cBhvr>
                                        <p:cTn id="31" dur="500"/>
                                        <p:tgtEl>
                                          <p:spTgt spid="6">
                                            <p:bg/>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up)">
                                      <p:cBhvr>
                                        <p:cTn id="34" dur="500"/>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7">
                                            <p:bg/>
                                          </p:spTgt>
                                        </p:tgtEl>
                                        <p:attrNameLst>
                                          <p:attrName>style.visibility</p:attrName>
                                        </p:attrNameLst>
                                      </p:cBhvr>
                                      <p:to>
                                        <p:strVal val="visible"/>
                                      </p:to>
                                    </p:set>
                                    <p:animEffect transition="in" filter="wipe(up)">
                                      <p:cBhvr>
                                        <p:cTn id="39" dur="500"/>
                                        <p:tgtEl>
                                          <p:spTgt spid="7">
                                            <p:bg/>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wipe(up)">
                                      <p:cBhvr>
                                        <p:cTn id="4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P spid="7"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000" dirty="0" smtClean="0"/>
              <a:t>SUSTENTO TERRITORIAL (GASTOS BANCARIOS)</a:t>
            </a:r>
            <a:endParaRPr lang="es-ES" sz="3000" dirty="0"/>
          </a:p>
        </p:txBody>
      </p:sp>
      <p:sp>
        <p:nvSpPr>
          <p:cNvPr id="3" name="Marcador de contenido 2"/>
          <p:cNvSpPr>
            <a:spLocks noGrp="1"/>
          </p:cNvSpPr>
          <p:nvPr>
            <p:ph idx="1"/>
          </p:nvPr>
        </p:nvSpPr>
        <p:spPr>
          <a:xfrm>
            <a:off x="714348" y="928670"/>
            <a:ext cx="8229600" cy="500066"/>
          </a:xfrm>
        </p:spPr>
        <p:txBody>
          <a:bodyPr>
            <a:normAutofit/>
          </a:bodyPr>
          <a:lstStyle/>
          <a:p>
            <a:pPr algn="r">
              <a:buNone/>
            </a:pPr>
            <a:r>
              <a:rPr lang="es-MX" sz="2400" dirty="0" smtClean="0"/>
              <a:t>SAN JUAN, 18 de marzo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31/2015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28628"/>
          </a:xfrm>
          <a:prstGeom prst="rect">
            <a:avLst/>
          </a:prstGeom>
          <a:ln>
            <a:noFill/>
          </a:ln>
        </p:spPr>
        <p:txBody>
          <a:bodyPr vert="horz" lIns="91440" tIns="45720" rIns="91440" bIns="45720" rtlCol="0">
            <a:noAutofit/>
          </a:bodyPr>
          <a:lstStyle/>
          <a:p>
            <a:pPr marL="342900" lvl="0" indent="-342900" algn="ctr">
              <a:spcBef>
                <a:spcPct val="20000"/>
              </a:spcBef>
              <a:buClr>
                <a:schemeClr val="accent3">
                  <a:lumMod val="50000"/>
                </a:schemeClr>
              </a:buClr>
            </a:pPr>
            <a:r>
              <a:rPr lang="es-MX" sz="2200" dirty="0" smtClean="0">
                <a:solidFill>
                  <a:schemeClr val="tx1">
                    <a:lumMod val="85000"/>
                    <a:lumOff val="15000"/>
                  </a:schemeClr>
                </a:solidFill>
              </a:rPr>
              <a:t>FISCO: MISIONES</a:t>
            </a:r>
          </a:p>
        </p:txBody>
      </p:sp>
      <p:sp>
        <p:nvSpPr>
          <p:cNvPr id="6" name="Marcador de contenido 2"/>
          <p:cNvSpPr txBox="1">
            <a:spLocks/>
          </p:cNvSpPr>
          <p:nvPr/>
        </p:nvSpPr>
        <p:spPr>
          <a:xfrm>
            <a:off x="500034" y="2285992"/>
            <a:ext cx="8229600" cy="1143008"/>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 que se encuentra acreditado que la empresa realiza gastos computables y no computables que de conformidad a las disposiciones de los artículos 3º y 4º del C.M.</a:t>
            </a:r>
          </a:p>
        </p:txBody>
      </p:sp>
      <p:sp>
        <p:nvSpPr>
          <p:cNvPr id="7" name="Marcador de contenido 2"/>
          <p:cNvSpPr txBox="1">
            <a:spLocks/>
          </p:cNvSpPr>
          <p:nvPr/>
        </p:nvSpPr>
        <p:spPr>
          <a:xfrm>
            <a:off x="500034" y="3571876"/>
            <a:ext cx="8215370" cy="250033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 está acreditado el pago de </a:t>
            </a:r>
            <a:r>
              <a:rPr lang="es-MX" sz="2200" b="1" dirty="0" smtClean="0">
                <a:solidFill>
                  <a:srgbClr val="FF0000"/>
                </a:solidFill>
              </a:rPr>
              <a:t>comisiones bancarias, otros gastos bancarios e impuestos nacionales devengados en virtud de depósitos en efectivo</a:t>
            </a:r>
            <a:r>
              <a:rPr lang="es-MX" sz="2200" dirty="0" smtClean="0">
                <a:solidFill>
                  <a:schemeClr val="tx1">
                    <a:lumMod val="85000"/>
                    <a:lumOff val="15000"/>
                  </a:schemeClr>
                </a:solidFill>
              </a:rPr>
              <a:t> realizados por sus clientes en sucursales del Banco Nación Argentina radicadas en Misiones, correspondientes a pagos anticipados de facturas de ventas realizadas a clientes con domicilio en Misiones, demostrativas del ejercicio de actividad en la jurisdicción.</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wipe(up)">
                                      <p:cBhvr>
                                        <p:cTn id="23" dur="500"/>
                                        <p:tgtEl>
                                          <p:spTgt spid="5">
                                            <p:txEl>
                                              <p:pRg st="0" end="0"/>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6">
                                            <p:bg/>
                                          </p:spTgt>
                                        </p:tgtEl>
                                        <p:attrNameLst>
                                          <p:attrName>style.visibility</p:attrName>
                                        </p:attrNameLst>
                                      </p:cBhvr>
                                      <p:to>
                                        <p:strVal val="visible"/>
                                      </p:to>
                                    </p:set>
                                    <p:animEffect transition="in" filter="wipe(up)">
                                      <p:cBhvr>
                                        <p:cTn id="26" dur="500"/>
                                        <p:tgtEl>
                                          <p:spTgt spid="6">
                                            <p:bg/>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animEffect transition="in" filter="wipe(up)">
                                      <p:cBhvr>
                                        <p:cTn id="29" dur="500"/>
                                        <p:tgtEl>
                                          <p:spTgt spid="6">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7">
                                            <p:bg/>
                                          </p:spTgt>
                                        </p:tgtEl>
                                        <p:attrNameLst>
                                          <p:attrName>style.visibility</p:attrName>
                                        </p:attrNameLst>
                                      </p:cBhvr>
                                      <p:to>
                                        <p:strVal val="visible"/>
                                      </p:to>
                                    </p:set>
                                    <p:animEffect transition="in" filter="wipe(up)">
                                      <p:cBhvr>
                                        <p:cTn id="34" dur="500"/>
                                        <p:tgtEl>
                                          <p:spTgt spid="7">
                                            <p:bg/>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Effect transition="in" filter="wipe(up)">
                                      <p:cBhvr>
                                        <p:cTn id="3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p:bldP spid="6" grpId="0" uiExpand="1" build="p" animBg="1"/>
      <p:bldP spid="7"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285728"/>
            <a:ext cx="8229600" cy="3786214"/>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PAGINA WEB</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Que es la propia recurrente quien en su </a:t>
            </a:r>
            <a:r>
              <a:rPr lang="es-MX" sz="2400" b="1" dirty="0" smtClean="0">
                <a:solidFill>
                  <a:srgbClr val="FF0000"/>
                </a:solidFill>
              </a:rPr>
              <a:t>sitio web </a:t>
            </a:r>
            <a:r>
              <a:rPr lang="es-MX" sz="2400" dirty="0" smtClean="0">
                <a:solidFill>
                  <a:schemeClr val="tx1">
                    <a:lumMod val="85000"/>
                    <a:lumOff val="15000"/>
                  </a:schemeClr>
                </a:solidFill>
              </a:rPr>
              <a:t>informa: ... “</a:t>
            </a:r>
            <a:r>
              <a:rPr lang="es-MX" sz="2400" b="1" dirty="0" smtClean="0">
                <a:solidFill>
                  <a:srgbClr val="FF0000"/>
                </a:solidFill>
              </a:rPr>
              <a:t>El interior del País es cubierto por medio de representantes</a:t>
            </a:r>
            <a:r>
              <a:rPr lang="es-MX" sz="2400" dirty="0" smtClean="0">
                <a:solidFill>
                  <a:schemeClr val="tx1">
                    <a:lumMod val="85000"/>
                    <a:lumOff val="15000"/>
                  </a:schemeClr>
                </a:solidFill>
              </a:rPr>
              <a:t>.</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El representante es un vendedor libre, que generalmente tiene años en la zona donde actúa y esto le permite cierta ascendencia con el cliente que en definitiva redunda en el volumen de venta”, tal como surge del Acta de Constatación Notarial de la Escribanía de Gobierno de la Provincia de Misiones.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wipe(up)">
                                      <p:cBhvr>
                                        <p:cTn id="13" dur="500"/>
                                        <p:tgtEl>
                                          <p:spTgt spid="5">
                                            <p:txEl>
                                              <p:pRg st="1" end="1"/>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up)">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285728"/>
            <a:ext cx="8229600" cy="2571768"/>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MODALIDAD: INFORMADO POR LOS CLIENTES</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modalidad de pago anticipado;</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el envío del transporte, luego de confirmada la acreditación del depósito efectuado;</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la modalidad de operación se mantuvo uniforme durante toda la relación comercial. </a:t>
            </a:r>
          </a:p>
        </p:txBody>
      </p:sp>
      <p:sp>
        <p:nvSpPr>
          <p:cNvPr id="3" name="Marcador de contenido 2"/>
          <p:cNvSpPr txBox="1">
            <a:spLocks/>
          </p:cNvSpPr>
          <p:nvPr/>
        </p:nvSpPr>
        <p:spPr>
          <a:xfrm>
            <a:off x="500034" y="3000372"/>
            <a:ext cx="8229600" cy="2000264"/>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Misiones señala que ello es prueba de que no sólo hubo concertación de las operaciones previo al retiro o entrega -al transportista- de las mercaderías, sino que hasta se exigía por parte de </a:t>
            </a:r>
            <a:r>
              <a:rPr lang="es-MX" sz="2400" dirty="0" err="1" smtClean="0">
                <a:solidFill>
                  <a:schemeClr val="tx1">
                    <a:lumMod val="85000"/>
                    <a:lumOff val="15000"/>
                  </a:schemeClr>
                </a:solidFill>
              </a:rPr>
              <a:t>Oligra</a:t>
            </a:r>
            <a:r>
              <a:rPr lang="es-MX" sz="2400" dirty="0" smtClean="0">
                <a:solidFill>
                  <a:schemeClr val="tx1">
                    <a:lumMod val="85000"/>
                    <a:lumOff val="15000"/>
                  </a:schemeClr>
                </a:solidFill>
              </a:rPr>
              <a:t> SA el pago, es decir, la cancelación de la factura, para posteriormente entregar los productos.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wipe(up)">
                                      <p:cBhvr>
                                        <p:cTn id="13" dur="500"/>
                                        <p:tgtEl>
                                          <p:spTgt spid="5">
                                            <p:txEl>
                                              <p:pRg st="1" end="1"/>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wipe(up)">
                                      <p:cBhvr>
                                        <p:cTn id="16" dur="500"/>
                                        <p:tgtEl>
                                          <p:spTgt spid="5">
                                            <p:txEl>
                                              <p:pRg st="2" end="2"/>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up)">
                                      <p:cBhvr>
                                        <p:cTn id="19" dur="5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3">
                                            <p:bg/>
                                          </p:spTgt>
                                        </p:tgtEl>
                                        <p:attrNameLst>
                                          <p:attrName>style.visibility</p:attrName>
                                        </p:attrNameLst>
                                      </p:cBhvr>
                                      <p:to>
                                        <p:strVal val="visible"/>
                                      </p:to>
                                    </p:set>
                                    <p:animEffect transition="in" filter="wipe(up)">
                                      <p:cBhvr>
                                        <p:cTn id="24" dur="500"/>
                                        <p:tgtEl>
                                          <p:spTgt spid="3">
                                            <p:bg/>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up)">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3"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Asignación de ingresos: DESTINO DEL BIEN</a:t>
            </a:r>
            <a:endParaRPr lang="es-ES" sz="3200" dirty="0"/>
          </a:p>
        </p:txBody>
      </p:sp>
      <p:sp>
        <p:nvSpPr>
          <p:cNvPr id="3" name="Marcador de contenido 2"/>
          <p:cNvSpPr>
            <a:spLocks noGrp="1"/>
          </p:cNvSpPr>
          <p:nvPr>
            <p:ph idx="1"/>
          </p:nvPr>
        </p:nvSpPr>
        <p:spPr>
          <a:xfrm>
            <a:off x="714348" y="857232"/>
            <a:ext cx="8229600" cy="500066"/>
          </a:xfrm>
        </p:spPr>
        <p:txBody>
          <a:bodyPr>
            <a:normAutofit/>
          </a:bodyPr>
          <a:lstStyle/>
          <a:p>
            <a:pPr algn="r">
              <a:buNone/>
            </a:pPr>
            <a:r>
              <a:rPr lang="es-MX" sz="2400" dirty="0" smtClean="0"/>
              <a:t>BUENOS AIRES, 18 de febrero de 2015</a:t>
            </a:r>
            <a:endParaRPr lang="es-ES" sz="2400" dirty="0" smtClean="0"/>
          </a:p>
          <a:p>
            <a:pPr algn="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2/2015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2185990"/>
          </a:xfrm>
          <a:prstGeom prst="rect">
            <a:avLst/>
          </a:prstGeom>
          <a:ln>
            <a:solidFill>
              <a:schemeClr val="tx1"/>
            </a:solidFill>
          </a:ln>
        </p:spPr>
        <p:txBody>
          <a:bodyPr vert="horz" lIns="91440" tIns="45720" rIns="91440" bIns="45720" rtlCol="0">
            <a:normAutofit fontScale="85000" lnSpcReduction="2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a:t>
            </a:r>
            <a:r>
              <a:rPr lang="es-MX" sz="2400" u="sng" dirty="0" smtClean="0"/>
              <a:t>no hay ninguna </a:t>
            </a:r>
            <a:r>
              <a:rPr lang="es-MX" sz="2400" dirty="0" smtClean="0">
                <a:solidFill>
                  <a:schemeClr val="tx1">
                    <a:lumMod val="85000"/>
                    <a:lumOff val="15000"/>
                  </a:schemeClr>
                </a:solidFill>
              </a:rPr>
              <a:t>duda que el vendedor tiene un total conocimiento de cada uno de sus clientes con los que opera en todo el país y, por lo mismo, </a:t>
            </a:r>
            <a:r>
              <a:rPr lang="es-MX" sz="2400" u="sng" dirty="0" smtClean="0">
                <a:solidFill>
                  <a:schemeClr val="tx1">
                    <a:lumMod val="85000"/>
                    <a:lumOff val="15000"/>
                  </a:schemeClr>
                </a:solidFill>
              </a:rPr>
              <a:t>tiene certeza</a:t>
            </a:r>
            <a:r>
              <a:rPr lang="es-MX" sz="2400" dirty="0" smtClean="0">
                <a:solidFill>
                  <a:schemeClr val="tx1">
                    <a:lumMod val="85000"/>
                    <a:lumOff val="15000"/>
                  </a:schemeClr>
                </a:solidFill>
              </a:rPr>
              <a:t> de donde provienen los ingresos derivados de esas operaciones. Ello con independencia que las operaciones sean del tipo de las “entre presentes” o de las mencionadas en el último párrafo del artículo 1º del Convenio Multilateral.</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en consecuencia, los ingresos deben atribuirse en el caso al </a:t>
            </a:r>
            <a:r>
              <a:rPr lang="es-MX" sz="2400" u="sng" dirty="0" smtClean="0">
                <a:solidFill>
                  <a:schemeClr val="tx1">
                    <a:lumMod val="85000"/>
                    <a:lumOff val="15000"/>
                  </a:schemeClr>
                </a:solidFill>
              </a:rPr>
              <a:t>domicilio del comprador</a:t>
            </a:r>
            <a:r>
              <a:rPr lang="es-MX" sz="2400" dirty="0" smtClean="0">
                <a:solidFill>
                  <a:schemeClr val="tx1">
                    <a:lumMod val="85000"/>
                    <a:lumOff val="15000"/>
                  </a:schemeClr>
                </a:solidFill>
              </a:rPr>
              <a:t>.</a:t>
            </a:r>
          </a:p>
        </p:txBody>
      </p:sp>
      <p:sp>
        <p:nvSpPr>
          <p:cNvPr id="6" name="Marcador de contenido 2"/>
          <p:cNvSpPr txBox="1">
            <a:spLocks/>
          </p:cNvSpPr>
          <p:nvPr/>
        </p:nvSpPr>
        <p:spPr>
          <a:xfrm>
            <a:off x="500034" y="4071942"/>
            <a:ext cx="8229600" cy="1328734"/>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 Que el hecho de que en los remitos exista un</a:t>
            </a:r>
            <a:r>
              <a:rPr lang="es-MX" sz="2000" dirty="0" smtClean="0">
                <a:solidFill>
                  <a:srgbClr val="FF0000"/>
                </a:solidFill>
              </a:rPr>
              <a:t> sello </a:t>
            </a:r>
            <a:r>
              <a:rPr lang="es-MX" sz="2000" dirty="0" smtClean="0">
                <a:solidFill>
                  <a:schemeClr val="tx1">
                    <a:lumMod val="85000"/>
                    <a:lumOff val="15000"/>
                  </a:schemeClr>
                </a:solidFill>
              </a:rPr>
              <a:t>con una determinada leyenda,  no hace variar en absoluto las consideraciones antes expuestas, puesto que de </a:t>
            </a:r>
            <a:r>
              <a:rPr lang="es-MX" sz="2000" u="sng" dirty="0" smtClean="0"/>
              <a:t>la documentación agregada por la firma contribuyente </a:t>
            </a:r>
            <a:r>
              <a:rPr lang="es-MX" sz="2000" dirty="0" smtClean="0">
                <a:solidFill>
                  <a:schemeClr val="tx1">
                    <a:lumMod val="85000"/>
                    <a:lumOff val="15000"/>
                  </a:schemeClr>
                </a:solidFill>
              </a:rPr>
              <a:t>surge con claridad </a:t>
            </a:r>
            <a:r>
              <a:rPr lang="es-MX" sz="2000" u="sng" dirty="0" smtClean="0">
                <a:solidFill>
                  <a:schemeClr val="tx1">
                    <a:lumMod val="85000"/>
                    <a:lumOff val="15000"/>
                  </a:schemeClr>
                </a:solidFill>
              </a:rPr>
              <a:t>el destino </a:t>
            </a:r>
            <a:r>
              <a:rPr lang="es-MX" sz="2000" dirty="0" smtClean="0">
                <a:solidFill>
                  <a:schemeClr val="tx1">
                    <a:lumMod val="85000"/>
                    <a:lumOff val="15000"/>
                  </a:schemeClr>
                </a:solidFill>
              </a:rPr>
              <a:t>que tienen los bienes que remite</a:t>
            </a:r>
          </a:p>
        </p:txBody>
      </p:sp>
      <p:sp>
        <p:nvSpPr>
          <p:cNvPr id="7" name="Marcador de contenido 2"/>
          <p:cNvSpPr txBox="1">
            <a:spLocks/>
          </p:cNvSpPr>
          <p:nvPr/>
        </p:nvSpPr>
        <p:spPr>
          <a:xfrm>
            <a:off x="1857356" y="5715016"/>
            <a:ext cx="5572164" cy="785818"/>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000" dirty="0" err="1" smtClean="0">
                <a:solidFill>
                  <a:schemeClr val="tx1">
                    <a:lumMod val="85000"/>
                    <a:lumOff val="15000"/>
                  </a:schemeClr>
                </a:solidFill>
              </a:rPr>
              <a:t>Expte</a:t>
            </a:r>
            <a:r>
              <a:rPr lang="es-MX" sz="2000" dirty="0" smtClean="0">
                <a:solidFill>
                  <a:schemeClr val="tx1">
                    <a:lumMod val="85000"/>
                    <a:lumOff val="15000"/>
                  </a:schemeClr>
                </a:solidFill>
              </a:rPr>
              <a:t>. C. M. N° 1087/2013 “Parker </a:t>
            </a:r>
            <a:r>
              <a:rPr lang="es-MX" sz="2000" dirty="0" err="1" smtClean="0">
                <a:solidFill>
                  <a:schemeClr val="tx1">
                    <a:lumMod val="85000"/>
                    <a:lumOff val="15000"/>
                  </a:schemeClr>
                </a:solidFill>
              </a:rPr>
              <a:t>Hannifin</a:t>
            </a:r>
            <a:r>
              <a:rPr lang="es-MX" sz="2000" dirty="0" smtClean="0">
                <a:solidFill>
                  <a:schemeClr val="tx1">
                    <a:lumMod val="85000"/>
                    <a:lumOff val="15000"/>
                  </a:schemeClr>
                </a:solidFill>
              </a:rPr>
              <a:t> Argentina S.A.I.C. c/ </a:t>
            </a:r>
            <a:r>
              <a:rPr lang="es-MX" sz="2000" b="1" dirty="0" smtClean="0">
                <a:solidFill>
                  <a:schemeClr val="tx1">
                    <a:lumMod val="85000"/>
                    <a:lumOff val="15000"/>
                  </a:schemeClr>
                </a:solidFill>
              </a:rPr>
              <a:t>Provincia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Effect transition="in" filter="wipe(up)">
                                      <p:cBhvr>
                                        <p:cTn id="34" dur="500"/>
                                        <p:tgtEl>
                                          <p:spTgt spid="6">
                                            <p:bg/>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up)">
                                      <p:cBhvr>
                                        <p:cTn id="37" dur="500"/>
                                        <p:tgtEl>
                                          <p:spTgt spid="6">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7">
                                            <p:bg/>
                                          </p:spTgt>
                                        </p:tgtEl>
                                        <p:attrNameLst>
                                          <p:attrName>style.visibility</p:attrName>
                                        </p:attrNameLst>
                                      </p:cBhvr>
                                      <p:to>
                                        <p:strVal val="visible"/>
                                      </p:to>
                                    </p:set>
                                    <p:animEffect transition="in" filter="wipe(up)">
                                      <p:cBhvr>
                                        <p:cTn id="42" dur="500"/>
                                        <p:tgtEl>
                                          <p:spTgt spid="7">
                                            <p:bg/>
                                          </p:spTgt>
                                        </p:tgtEl>
                                      </p:cBhvr>
                                    </p:animEffect>
                                  </p:childTnLst>
                                </p:cTn>
                              </p:par>
                              <p:par>
                                <p:cTn id="43" presetID="22" presetClass="entr" presetSubtype="1" fill="hold" grpId="0" nodeType="withEffect">
                                  <p:stCondLst>
                                    <p:cond delay="0"/>
                                  </p:stCondLst>
                                  <p:childTnLst>
                                    <p:set>
                                      <p:cBhvr>
                                        <p:cTn id="44" dur="1" fill="hold">
                                          <p:stCondLst>
                                            <p:cond delay="0"/>
                                          </p:stCondLst>
                                        </p:cTn>
                                        <p:tgtEl>
                                          <p:spTgt spid="7">
                                            <p:txEl>
                                              <p:pRg st="0" end="0"/>
                                            </p:txEl>
                                          </p:spTgt>
                                        </p:tgtEl>
                                        <p:attrNameLst>
                                          <p:attrName>style.visibility</p:attrName>
                                        </p:attrNameLst>
                                      </p:cBhvr>
                                      <p:to>
                                        <p:strVal val="visible"/>
                                      </p:to>
                                    </p:set>
                                    <p:animEffect transition="in" filter="wipe(up)">
                                      <p:cBhvr>
                                        <p:cTn id="45"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uiExpand="1" build="p" animBg="1"/>
      <p:bldP spid="5" grpId="0" uiExpand="1" build="p" animBg="1"/>
      <p:bldP spid="6" grpId="0" build="p" animBg="1"/>
      <p:bldP spid="7"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142852"/>
            <a:ext cx="8229600" cy="428628"/>
          </a:xfrm>
          <a:prstGeom prst="rect">
            <a:avLst/>
          </a:prstGeom>
          <a:ln>
            <a:noFill/>
          </a:ln>
        </p:spPr>
        <p:txBody>
          <a:bodyPr vert="horz" lIns="91440" tIns="45720" rIns="91440" bIns="45720" rtlCol="0">
            <a:normAutofit lnSpcReduction="10000"/>
          </a:bodyPr>
          <a:lstStyle/>
          <a:p>
            <a:pPr marL="342900" lvl="0" indent="-342900" algn="ctr">
              <a:spcBef>
                <a:spcPct val="20000"/>
              </a:spcBef>
              <a:buClr>
                <a:schemeClr val="accent3">
                  <a:lumMod val="50000"/>
                </a:schemeClr>
              </a:buClr>
            </a:pPr>
            <a:r>
              <a:rPr lang="es-MX" sz="2400" b="1" dirty="0" smtClean="0">
                <a:solidFill>
                  <a:schemeClr val="tx1">
                    <a:lumMod val="85000"/>
                    <a:lumOff val="15000"/>
                  </a:schemeClr>
                </a:solidFill>
              </a:rPr>
              <a:t>COMISIÓN ARBITRAL</a:t>
            </a:r>
          </a:p>
        </p:txBody>
      </p:sp>
      <p:sp>
        <p:nvSpPr>
          <p:cNvPr id="3" name="Marcador de contenido 2"/>
          <p:cNvSpPr txBox="1">
            <a:spLocks/>
          </p:cNvSpPr>
          <p:nvPr/>
        </p:nvSpPr>
        <p:spPr>
          <a:xfrm>
            <a:off x="500034" y="642918"/>
            <a:ext cx="8229600" cy="3357586"/>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Por </a:t>
            </a:r>
            <a:r>
              <a:rPr lang="es-MX" sz="2400" u="sng" dirty="0" smtClean="0">
                <a:solidFill>
                  <a:schemeClr val="tx1">
                    <a:lumMod val="85000"/>
                    <a:lumOff val="15000"/>
                  </a:schemeClr>
                </a:solidFill>
              </a:rPr>
              <a:t>la propia </a:t>
            </a:r>
            <a:r>
              <a:rPr lang="es-MX" sz="2400" dirty="0" smtClean="0">
                <a:solidFill>
                  <a:schemeClr val="tx1">
                    <a:lumMod val="85000"/>
                    <a:lumOff val="15000"/>
                  </a:schemeClr>
                </a:solidFill>
              </a:rPr>
              <a:t>admisión de la empresa </a:t>
            </a:r>
            <a:r>
              <a:rPr lang="es-MX" sz="2400" u="sng" dirty="0" smtClean="0">
                <a:solidFill>
                  <a:schemeClr val="tx1">
                    <a:lumMod val="85000"/>
                    <a:lumOff val="15000"/>
                  </a:schemeClr>
                </a:solidFill>
              </a:rPr>
              <a:t>que reconoce </a:t>
            </a:r>
            <a:r>
              <a:rPr lang="es-MX" sz="2400" dirty="0" smtClean="0">
                <a:solidFill>
                  <a:schemeClr val="tx1">
                    <a:lumMod val="85000"/>
                    <a:lumOff val="15000"/>
                  </a:schemeClr>
                </a:solidFill>
              </a:rPr>
              <a:t>que opera con representantes, el sustento territorial se encuentra acabadamente cumplido a través de:</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los gastos de los representantes de venta;</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los gastos de teléfono;</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la página web de la empresa;</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todo lo cual demuestra el efectivo desarrollo de actividad en el ámbito de la Provincia de Misiones.</a:t>
            </a:r>
          </a:p>
        </p:txBody>
      </p:sp>
      <p:sp>
        <p:nvSpPr>
          <p:cNvPr id="4" name="Marcador de contenido 2"/>
          <p:cNvSpPr txBox="1">
            <a:spLocks/>
          </p:cNvSpPr>
          <p:nvPr/>
        </p:nvSpPr>
        <p:spPr>
          <a:xfrm>
            <a:off x="500034" y="4071942"/>
            <a:ext cx="8229600" cy="1714512"/>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sentado ello y en cuanto a la atribución de ingresos propiamente dicha, esta Comisión tiene dicho, en varios precedentes, que cualquiera sea la forma de comercialización, </a:t>
            </a:r>
            <a:r>
              <a:rPr lang="es-MX" sz="2400" b="1" dirty="0" smtClean="0">
                <a:solidFill>
                  <a:srgbClr val="FF0000"/>
                </a:solidFill>
              </a:rPr>
              <a:t>los ingresos deben asignarse al lugar de donde provienen.</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up)">
                                      <p:cBhvr>
                                        <p:cTn id="12" dur="500"/>
                                        <p:tgtEl>
                                          <p:spTgt spid="3">
                                            <p:bg/>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up)">
                                      <p:cBhvr>
                                        <p:cTn id="15" dur="500"/>
                                        <p:tgtEl>
                                          <p:spTgt spid="3">
                                            <p:txEl>
                                              <p:pRg st="0" end="0"/>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up)">
                                      <p:cBhvr>
                                        <p:cTn id="18" dur="500"/>
                                        <p:tgtEl>
                                          <p:spTgt spid="3">
                                            <p:txEl>
                                              <p:pRg st="1" end="1"/>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wipe(up)">
                                      <p:cBhvr>
                                        <p:cTn id="21" dur="500"/>
                                        <p:tgtEl>
                                          <p:spTgt spid="3">
                                            <p:txEl>
                                              <p:pRg st="2" end="2"/>
                                            </p:txEl>
                                          </p:spTgt>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wipe(up)">
                                      <p:cBhvr>
                                        <p:cTn id="24" dur="500"/>
                                        <p:tgtEl>
                                          <p:spTgt spid="3">
                                            <p:txEl>
                                              <p:pRg st="3" end="3"/>
                                            </p:txEl>
                                          </p:spTgt>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up)">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bg/>
                                          </p:spTgt>
                                        </p:tgtEl>
                                        <p:attrNameLst>
                                          <p:attrName>style.visibility</p:attrName>
                                        </p:attrNameLst>
                                      </p:cBhvr>
                                      <p:to>
                                        <p:strVal val="visible"/>
                                      </p:to>
                                    </p:set>
                                    <p:animEffect transition="in" filter="wipe(up)">
                                      <p:cBhvr>
                                        <p:cTn id="32" dur="500"/>
                                        <p:tgtEl>
                                          <p:spTgt spid="4">
                                            <p:bg/>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animEffect transition="in" filter="wipe(up)">
                                      <p:cBhvr>
                                        <p:cTn id="35"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3" grpId="0" build="p" animBg="1"/>
      <p:bldP spid="4"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285728"/>
            <a:ext cx="8229600" cy="3857652"/>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no cabe duda …los clientes de </a:t>
            </a:r>
            <a:r>
              <a:rPr lang="es-MX" sz="2400" dirty="0" err="1" smtClean="0">
                <a:solidFill>
                  <a:schemeClr val="tx1">
                    <a:lumMod val="85000"/>
                    <a:lumOff val="15000"/>
                  </a:schemeClr>
                </a:solidFill>
              </a:rPr>
              <a:t>Oligra</a:t>
            </a:r>
            <a:r>
              <a:rPr lang="es-MX" sz="2400" dirty="0" smtClean="0">
                <a:solidFill>
                  <a:schemeClr val="tx1">
                    <a:lumMod val="85000"/>
                    <a:lumOff val="15000"/>
                  </a:schemeClr>
                </a:solidFill>
              </a:rPr>
              <a:t> para efectuar las compras de sus productos consistiese en realizar el pedido a través de correo electrónico, fax o por teléfono, la actividad de la firma encuadra en </a:t>
            </a:r>
            <a:r>
              <a:rPr lang="es-MX" sz="2400" u="sng" dirty="0" smtClean="0">
                <a:solidFill>
                  <a:schemeClr val="tx1">
                    <a:lumMod val="85000"/>
                    <a:lumOff val="15000"/>
                  </a:schemeClr>
                </a:solidFill>
              </a:rPr>
              <a:t>el artículo 1°, último párrafo, del Convenio Multilateral. Que a su vez, el inciso b), última parte, del artículo 2º del Convenio Multilateral</a:t>
            </a:r>
            <a:r>
              <a:rPr lang="es-MX" sz="2400" dirty="0" smtClean="0">
                <a:solidFill>
                  <a:schemeClr val="tx1">
                    <a:lumMod val="85000"/>
                    <a:lumOff val="15000"/>
                  </a:schemeClr>
                </a:solidFill>
              </a:rPr>
              <a:t> especifica cómo deben ser atribuidos los ingresos generados por las operaciones realizadas en las condiciones previstas en la norma precedentemente citada. </a:t>
            </a:r>
            <a:r>
              <a:rPr lang="es-MX" sz="2400" b="1" dirty="0" smtClean="0">
                <a:solidFill>
                  <a:srgbClr val="FF0000"/>
                </a:solidFill>
              </a:rPr>
              <a:t>Esto es, a la jurisdicción correspondiente al  domicilio del adquirente de los bienes.</a:t>
            </a:r>
          </a:p>
        </p:txBody>
      </p:sp>
      <p:sp>
        <p:nvSpPr>
          <p:cNvPr id="3" name="Marcador de contenido 2"/>
          <p:cNvSpPr txBox="1">
            <a:spLocks/>
          </p:cNvSpPr>
          <p:nvPr/>
        </p:nvSpPr>
        <p:spPr>
          <a:xfrm>
            <a:off x="500034" y="4500570"/>
            <a:ext cx="8229600" cy="857256"/>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b="1" dirty="0" err="1" smtClean="0">
                <a:solidFill>
                  <a:schemeClr val="tx1">
                    <a:lumMod val="85000"/>
                    <a:lumOff val="15000"/>
                  </a:schemeClr>
                </a:solidFill>
              </a:rPr>
              <a:t>Expte</a:t>
            </a:r>
            <a:r>
              <a:rPr lang="es-MX" sz="2400" b="1" dirty="0" smtClean="0">
                <a:solidFill>
                  <a:schemeClr val="tx1">
                    <a:lumMod val="85000"/>
                    <a:lumOff val="15000"/>
                  </a:schemeClr>
                </a:solidFill>
              </a:rPr>
              <a:t>. C. M. N° 1239/2014 “</a:t>
            </a:r>
            <a:r>
              <a:rPr lang="es-MX" sz="2400" b="1" dirty="0" err="1" smtClean="0">
                <a:solidFill>
                  <a:schemeClr val="tx1">
                    <a:lumMod val="85000"/>
                    <a:lumOff val="15000"/>
                  </a:schemeClr>
                </a:solidFill>
              </a:rPr>
              <a:t>Oligra</a:t>
            </a:r>
            <a:r>
              <a:rPr lang="es-MX" sz="2400" b="1" dirty="0" smtClean="0">
                <a:solidFill>
                  <a:schemeClr val="tx1">
                    <a:lumMod val="85000"/>
                    <a:lumOff val="15000"/>
                  </a:schemeClr>
                </a:solidFill>
              </a:rPr>
              <a:t> S.A. c/Provincia de Misiones”.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up)">
                                      <p:cBhvr>
                                        <p:cTn id="15" dur="500"/>
                                        <p:tgtEl>
                                          <p:spTgt spid="3">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up)">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FLETE DE COMPRA</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20 de noviembre de 2013</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59/2013 (C.A.)</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107157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Fletes de compra: la empresa considera a tales gastos como “no computables”, por formar parte del costo de la mercadería a que se refiere el inciso a) del tercer párrafo del artículo 3° del Convenio Multilateral.</a:t>
            </a:r>
          </a:p>
        </p:txBody>
      </p:sp>
      <p:sp>
        <p:nvSpPr>
          <p:cNvPr id="6" name="Marcador de contenido 2"/>
          <p:cNvSpPr txBox="1">
            <a:spLocks/>
          </p:cNvSpPr>
          <p:nvPr/>
        </p:nvSpPr>
        <p:spPr>
          <a:xfrm>
            <a:off x="500034" y="3000372"/>
            <a:ext cx="8229600" cy="2571768"/>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 Con acertado criterio, el Fisco aplicó el precedente de la Resolución CP N° 31/2008 “Libertad c/ Ciudad de Buenos Aires” que ratificó lo decidido por la Comisión Arbitral en su Resolución N° 18/2008, donde se dejó establecido que el artículo 3° del Convenio define con suficiente claridad, </a:t>
            </a:r>
            <a:r>
              <a:rPr lang="es-MX" sz="2000" u="sng" dirty="0" smtClean="0">
                <a:solidFill>
                  <a:schemeClr val="tx1">
                    <a:lumMod val="85000"/>
                    <a:lumOff val="15000"/>
                  </a:schemeClr>
                </a:solidFill>
              </a:rPr>
              <a:t>en especial para las actividades industriales</a:t>
            </a:r>
            <a:r>
              <a:rPr lang="es-MX" sz="2000" dirty="0" smtClean="0">
                <a:solidFill>
                  <a:schemeClr val="tx1">
                    <a:lumMod val="85000"/>
                    <a:lumOff val="15000"/>
                  </a:schemeClr>
                </a:solidFill>
              </a:rPr>
              <a:t>, qué se considera costo, y exige para ello que se trate de </a:t>
            </a:r>
            <a:r>
              <a:rPr lang="es-MX" sz="2000" u="sng" dirty="0" smtClean="0">
                <a:solidFill>
                  <a:schemeClr val="tx1">
                    <a:lumMod val="85000"/>
                    <a:lumOff val="15000"/>
                  </a:schemeClr>
                </a:solidFill>
              </a:rPr>
              <a:t>un bien </a:t>
            </a:r>
            <a:r>
              <a:rPr lang="es-MX" sz="2000" dirty="0" smtClean="0">
                <a:solidFill>
                  <a:schemeClr val="tx1">
                    <a:lumMod val="85000"/>
                    <a:lumOff val="15000"/>
                  </a:schemeClr>
                </a:solidFill>
              </a:rPr>
              <a:t>de cualquier naturaleza con la condición </a:t>
            </a:r>
            <a:r>
              <a:rPr lang="es-MX" sz="2000" u="sng" dirty="0" smtClean="0">
                <a:solidFill>
                  <a:schemeClr val="tx1">
                    <a:lumMod val="85000"/>
                    <a:lumOff val="15000"/>
                  </a:schemeClr>
                </a:solidFill>
              </a:rPr>
              <a:t>que se incorpore físicamente o se agregue al producto terminado</a:t>
            </a:r>
            <a:r>
              <a:rPr lang="es-MX" sz="2000" dirty="0" smtClean="0">
                <a:solidFill>
                  <a:schemeClr val="tx1">
                    <a:lumMod val="85000"/>
                    <a:lumOff val="15000"/>
                  </a:schemeClr>
                </a:solidFill>
              </a:rPr>
              <a:t>.</a:t>
            </a:r>
          </a:p>
        </p:txBody>
      </p:sp>
      <p:sp>
        <p:nvSpPr>
          <p:cNvPr id="9" name="Marcador de contenido 2"/>
          <p:cNvSpPr txBox="1">
            <a:spLocks/>
          </p:cNvSpPr>
          <p:nvPr/>
        </p:nvSpPr>
        <p:spPr>
          <a:xfrm>
            <a:off x="500034" y="5643578"/>
            <a:ext cx="8229600" cy="500066"/>
          </a:xfrm>
          <a:prstGeom prst="rect">
            <a:avLst/>
          </a:prstGeom>
          <a:ln>
            <a:solidFill>
              <a:schemeClr val="tx1"/>
            </a:solidFill>
          </a:ln>
        </p:spPr>
        <p:txBody>
          <a:bodyPr vert="horz" lIns="91440" tIns="45720" rIns="91440" bIns="45720" rtlCol="0">
            <a:normAutofit/>
          </a:bodyPr>
          <a:lstStyle/>
          <a:p>
            <a:pPr marL="342900" lvl="0" indent="-342900" algn="ctr">
              <a:spcBef>
                <a:spcPct val="20000"/>
              </a:spcBef>
              <a:buClr>
                <a:schemeClr val="accent3">
                  <a:lumMod val="50000"/>
                </a:schemeClr>
              </a:buClr>
            </a:pPr>
            <a:r>
              <a:rPr lang="es-MX" sz="2000" dirty="0" smtClean="0">
                <a:solidFill>
                  <a:schemeClr val="tx1">
                    <a:lumMod val="85000"/>
                    <a:lumOff val="15000"/>
                  </a:schemeClr>
                </a:solidFill>
              </a:rPr>
              <a:t>“</a:t>
            </a:r>
            <a:r>
              <a:rPr lang="es-MX" sz="2000" dirty="0" err="1" smtClean="0">
                <a:solidFill>
                  <a:schemeClr val="tx1">
                    <a:lumMod val="85000"/>
                    <a:lumOff val="15000"/>
                  </a:schemeClr>
                </a:solidFill>
              </a:rPr>
              <a:t>Borax</a:t>
            </a:r>
            <a:r>
              <a:rPr lang="es-MX" sz="2000" dirty="0" smtClean="0">
                <a:solidFill>
                  <a:schemeClr val="tx1">
                    <a:lumMod val="85000"/>
                    <a:lumOff val="15000"/>
                  </a:schemeClr>
                </a:solidFill>
              </a:rPr>
              <a:t> Argentina S.A. c/Ciudad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up)">
                                      <p:cBhvr>
                                        <p:cTn id="31" dur="500"/>
                                        <p:tgtEl>
                                          <p:spTgt spid="6">
                                            <p:bg/>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up)">
                                      <p:cBhvr>
                                        <p:cTn id="34" dur="500"/>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9">
                                            <p:bg/>
                                          </p:spTgt>
                                        </p:tgtEl>
                                        <p:attrNameLst>
                                          <p:attrName>style.visibility</p:attrName>
                                        </p:attrNameLst>
                                      </p:cBhvr>
                                      <p:to>
                                        <p:strVal val="visible"/>
                                      </p:to>
                                    </p:set>
                                    <p:animEffect transition="in" filter="wipe(up)">
                                      <p:cBhvr>
                                        <p:cTn id="39" dur="500"/>
                                        <p:tgtEl>
                                          <p:spTgt spid="9">
                                            <p:bg/>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ipe(up)">
                                      <p:cBhvr>
                                        <p:cTn id="4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P spid="9"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FLETE DE COMPRA</a:t>
            </a:r>
            <a:endParaRPr lang="es-ES" sz="3200" dirty="0"/>
          </a:p>
        </p:txBody>
      </p:sp>
      <p:sp>
        <p:nvSpPr>
          <p:cNvPr id="3" name="Marcador de contenido 2"/>
          <p:cNvSpPr>
            <a:spLocks noGrp="1"/>
          </p:cNvSpPr>
          <p:nvPr>
            <p:ph idx="1"/>
          </p:nvPr>
        </p:nvSpPr>
        <p:spPr>
          <a:xfrm>
            <a:off x="714348" y="928670"/>
            <a:ext cx="8229600" cy="500066"/>
          </a:xfrm>
        </p:spPr>
        <p:txBody>
          <a:bodyPr>
            <a:normAutofit/>
          </a:bodyPr>
          <a:lstStyle/>
          <a:p>
            <a:pPr algn="r">
              <a:buNone/>
            </a:pPr>
            <a:r>
              <a:rPr lang="es-MX" sz="2400" dirty="0" smtClean="0"/>
              <a:t>BUENOS AIRES, 18 de febrero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5/2015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785926"/>
            <a:ext cx="8229600" cy="178595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Que la firma expresa que su actividad es la comercialización de combustibles en la ciudad de San Salvador de Jujuy y no realiza ninguna actividad en la Provincia de Tucumán, por lo que no corresponde estar inscripto en dicha jurisdicción ni en el Convenio Multilateral.</a:t>
            </a:r>
          </a:p>
        </p:txBody>
      </p:sp>
      <p:sp>
        <p:nvSpPr>
          <p:cNvPr id="6" name="Marcador de contenido 2"/>
          <p:cNvSpPr txBox="1">
            <a:spLocks/>
          </p:cNvSpPr>
          <p:nvPr/>
        </p:nvSpPr>
        <p:spPr>
          <a:xfrm>
            <a:off x="500034" y="3571876"/>
            <a:ext cx="8229600" cy="2571768"/>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Que esta Comisión Arbitral observa que es </a:t>
            </a:r>
            <a:r>
              <a:rPr lang="es-MX" sz="2200" u="sng" dirty="0" smtClean="0">
                <a:solidFill>
                  <a:schemeClr val="tx1">
                    <a:lumMod val="85000"/>
                    <a:lumOff val="15000"/>
                  </a:schemeClr>
                </a:solidFill>
              </a:rPr>
              <a:t>el propio </a:t>
            </a:r>
            <a:r>
              <a:rPr lang="es-MX" sz="2200" dirty="0" smtClean="0">
                <a:solidFill>
                  <a:schemeClr val="tx1">
                    <a:lumMod val="85000"/>
                    <a:lumOff val="15000"/>
                  </a:schemeClr>
                </a:solidFill>
              </a:rPr>
              <a:t>contribuyente quien reconoce expresamente el pago de los fletes que soporta por el traslado de las mercaderías desde la Provincia de Tucumán hasta la ciudad de San Salvador de Jujuy, donde se dedica, entre otras actividades, a la comercialización de combustibles. El contribuyente </a:t>
            </a:r>
            <a:r>
              <a:rPr lang="es-MX" sz="2200" u="sng" dirty="0" smtClean="0">
                <a:solidFill>
                  <a:schemeClr val="tx1">
                    <a:lumMod val="85000"/>
                    <a:lumOff val="15000"/>
                  </a:schemeClr>
                </a:solidFill>
              </a:rPr>
              <a:t>objeta que ese gasto sea computable </a:t>
            </a:r>
            <a:r>
              <a:rPr lang="es-MX" sz="2200" dirty="0" smtClean="0">
                <a:solidFill>
                  <a:schemeClr val="tx1">
                    <a:lumMod val="85000"/>
                    <a:lumOff val="15000"/>
                  </a:schemeClr>
                </a:solidFill>
              </a:rPr>
              <a:t>puesto que afirma que es parte del costo de las mercaderías.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up)">
                                      <p:cBhvr>
                                        <p:cTn id="31" dur="500"/>
                                        <p:tgtEl>
                                          <p:spTgt spid="6">
                                            <p:bg/>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up)">
                                      <p:cBhvr>
                                        <p:cTn id="34"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500034" y="306700"/>
          <a:ext cx="8215370" cy="2407920"/>
        </p:xfrm>
        <a:graphic>
          <a:graphicData uri="http://schemas.openxmlformats.org/drawingml/2006/table">
            <a:tbl>
              <a:tblPr firstRow="1" bandRow="1">
                <a:tableStyleId>{5940675A-B579-460E-94D1-54222C63F5DA}</a:tableStyleId>
              </a:tblPr>
              <a:tblGrid>
                <a:gridCol w="4107685"/>
                <a:gridCol w="4107685"/>
              </a:tblGrid>
              <a:tr h="370840">
                <a:tc>
                  <a:txBody>
                    <a:bodyPr/>
                    <a:lstStyle/>
                    <a:p>
                      <a:pPr algn="just"/>
                      <a:r>
                        <a:rPr lang="es-MX" sz="1900" dirty="0" smtClean="0"/>
                        <a:t>Que a ese respecto, el artículo 3°, primer párrafo, y el inciso a) del mismo artículo del Convenio, expresan: “Así, se computarán como gastos… todo gasto de compra…” y “No se computará como gasto: a)…el costo de las mercaderías en las actividades comerciales…”.</a:t>
                      </a:r>
                    </a:p>
                    <a:p>
                      <a:pPr algn="ctr"/>
                      <a:r>
                        <a:rPr lang="es-MX" sz="1900" dirty="0" smtClean="0"/>
                        <a:t>→</a:t>
                      </a:r>
                    </a:p>
                  </a:txBody>
                  <a:tcPr/>
                </a:tc>
                <a:tc>
                  <a:txBody>
                    <a:bodyPr/>
                    <a:lstStyle/>
                    <a:p>
                      <a:pPr algn="just"/>
                      <a:r>
                        <a:rPr lang="es-MX" sz="1900" dirty="0" smtClean="0"/>
                        <a:t>Que </a:t>
                      </a:r>
                      <a:r>
                        <a:rPr lang="es-MX" sz="1900" u="sng" dirty="0" smtClean="0"/>
                        <a:t>el gasto de flete </a:t>
                      </a:r>
                      <a:r>
                        <a:rPr lang="es-MX" sz="1900" dirty="0" smtClean="0"/>
                        <a:t>por compra de mercaderías </a:t>
                      </a:r>
                      <a:r>
                        <a:rPr lang="es-MX" sz="1900" u="sng" dirty="0" smtClean="0"/>
                        <a:t>se encuentra incluido en los gastos de compra </a:t>
                      </a:r>
                      <a:r>
                        <a:rPr lang="es-MX" sz="1900" dirty="0" smtClean="0"/>
                        <a:t>mencionados en la norma, y por lo mismo resultan computables.</a:t>
                      </a:r>
                    </a:p>
                  </a:txBody>
                  <a:tcPr/>
                </a:tc>
              </a:tr>
            </a:tbl>
          </a:graphicData>
        </a:graphic>
      </p:graphicFrame>
      <p:sp>
        <p:nvSpPr>
          <p:cNvPr id="11" name="Marcador de contenido 2"/>
          <p:cNvSpPr txBox="1">
            <a:spLocks/>
          </p:cNvSpPr>
          <p:nvPr/>
        </p:nvSpPr>
        <p:spPr>
          <a:xfrm>
            <a:off x="500034" y="2786058"/>
            <a:ext cx="8229600" cy="500066"/>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err="1" smtClean="0">
                <a:solidFill>
                  <a:schemeClr val="tx1">
                    <a:lumMod val="85000"/>
                    <a:lumOff val="15000"/>
                  </a:schemeClr>
                </a:solidFill>
              </a:rPr>
              <a:t>Expte</a:t>
            </a:r>
            <a:r>
              <a:rPr lang="es-MX" sz="2200" dirty="0" smtClean="0">
                <a:solidFill>
                  <a:schemeClr val="tx1">
                    <a:lumMod val="85000"/>
                    <a:lumOff val="15000"/>
                  </a:schemeClr>
                </a:solidFill>
              </a:rPr>
              <a:t>. C. M. N° 1129/2013 “Las Lomas S.R.L. c/Provincia de Tucumán”.</a:t>
            </a:r>
          </a:p>
        </p:txBody>
      </p:sp>
      <p:sp>
        <p:nvSpPr>
          <p:cNvPr id="12" name="Marcador de contenido 2"/>
          <p:cNvSpPr txBox="1">
            <a:spLocks/>
          </p:cNvSpPr>
          <p:nvPr/>
        </p:nvSpPr>
        <p:spPr>
          <a:xfrm>
            <a:off x="500034" y="3429000"/>
            <a:ext cx="8229600" cy="1285884"/>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it-IT" sz="2200" dirty="0" smtClean="0">
                <a:solidFill>
                  <a:schemeClr val="tx1">
                    <a:lumMod val="85000"/>
                    <a:lumOff val="15000"/>
                  </a:schemeClr>
                </a:solidFill>
              </a:rPr>
              <a:t>IDEM: RESOLUCIÓN C.A. N° 14/2015</a:t>
            </a:r>
          </a:p>
          <a:p>
            <a:pPr marL="342900" lvl="0" indent="-342900" algn="just">
              <a:spcBef>
                <a:spcPct val="20000"/>
              </a:spcBef>
              <a:buClr>
                <a:schemeClr val="accent3">
                  <a:lumMod val="50000"/>
                </a:schemeClr>
              </a:buClr>
            </a:pPr>
            <a:r>
              <a:rPr lang="it-IT" sz="2200" dirty="0" smtClean="0">
                <a:solidFill>
                  <a:schemeClr val="tx1">
                    <a:lumMod val="85000"/>
                    <a:lumOff val="15000"/>
                  </a:schemeClr>
                </a:solidFill>
              </a:rPr>
              <a:t>VISTO: el Expte. C. M. N° 1096/2013 “Octano S.R.L. c/Provincia de Tucumán”.</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wipe(up)">
                                      <p:cBhvr>
                                        <p:cTn id="12" dur="500"/>
                                        <p:tgtEl>
                                          <p:spTgt spid="11">
                                            <p:bg/>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up)">
                                      <p:cBhvr>
                                        <p:cTn id="15" dur="5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12">
                                            <p:bg/>
                                          </p:spTgt>
                                        </p:tgtEl>
                                        <p:attrNameLst>
                                          <p:attrName>style.visibility</p:attrName>
                                        </p:attrNameLst>
                                      </p:cBhvr>
                                      <p:to>
                                        <p:strVal val="visible"/>
                                      </p:to>
                                    </p:set>
                                    <p:animEffect transition="in" filter="wipe(up)">
                                      <p:cBhvr>
                                        <p:cTn id="20" dur="500"/>
                                        <p:tgtEl>
                                          <p:spTgt spid="12">
                                            <p:bg/>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2">
                                            <p:txEl>
                                              <p:pRg st="0" end="0"/>
                                            </p:txEl>
                                          </p:spTgt>
                                        </p:tgtEl>
                                        <p:attrNameLst>
                                          <p:attrName>style.visibility</p:attrName>
                                        </p:attrNameLst>
                                      </p:cBhvr>
                                      <p:to>
                                        <p:strVal val="visible"/>
                                      </p:to>
                                    </p:set>
                                    <p:animEffect transition="in" filter="wipe(up)">
                                      <p:cBhvr>
                                        <p:cTn id="23" dur="500"/>
                                        <p:tgtEl>
                                          <p:spTgt spid="12">
                                            <p:txEl>
                                              <p:pRg st="0" end="0"/>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2">
                                            <p:txEl>
                                              <p:pRg st="1" end="1"/>
                                            </p:txEl>
                                          </p:spTgt>
                                        </p:tgtEl>
                                        <p:attrNameLst>
                                          <p:attrName>style.visibility</p:attrName>
                                        </p:attrNameLst>
                                      </p:cBhvr>
                                      <p:to>
                                        <p:strVal val="visible"/>
                                      </p:to>
                                    </p:set>
                                    <p:animEffect transition="in" filter="wipe(up)">
                                      <p:cBhvr>
                                        <p:cTn id="26" dur="5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2"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EXPORTACIÓN DE SERVICIOS</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18 de febrero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7/2015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3857652"/>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Que esta Comisión observa que la controversia consiste en la </a:t>
            </a:r>
            <a:r>
              <a:rPr lang="es-MX" sz="2000" dirty="0" err="1" smtClean="0">
                <a:solidFill>
                  <a:schemeClr val="tx1">
                    <a:lumMod val="85000"/>
                    <a:lumOff val="15000"/>
                  </a:schemeClr>
                </a:solidFill>
              </a:rPr>
              <a:t>computabilidad</a:t>
            </a:r>
            <a:r>
              <a:rPr lang="es-MX" sz="2000" dirty="0" smtClean="0">
                <a:solidFill>
                  <a:schemeClr val="tx1">
                    <a:lumMod val="85000"/>
                    <a:lumOff val="15000"/>
                  </a:schemeClr>
                </a:solidFill>
              </a:rPr>
              <a:t> a los efectos de la confección del coeficiente unificado del Convenio Multilateral, de la actividad de prestación de servicios que realiza la accionante en servicios brindados por la empresa a las demás ramas del </a:t>
            </a:r>
            <a:r>
              <a:rPr lang="es-MX" sz="2000" b="1" dirty="0" smtClean="0">
                <a:solidFill>
                  <a:srgbClr val="FF0000"/>
                </a:solidFill>
              </a:rPr>
              <a:t>grupo económico del exterior del país</a:t>
            </a:r>
            <a:r>
              <a:rPr lang="es-MX" sz="2000" dirty="0" smtClean="0">
                <a:solidFill>
                  <a:schemeClr val="tx1">
                    <a:lumMod val="85000"/>
                    <a:lumOff val="15000"/>
                  </a:schemeClr>
                </a:solidFill>
              </a:rPr>
              <a:t>.</a:t>
            </a:r>
          </a:p>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Que la representación de la Ciudad de Buenos Aires ha hecho saber que el ajuste practicado se refirió exclusivamente a los gastos relacionados con la actividad sin comprender a los ingresos.</a:t>
            </a:r>
          </a:p>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Que </a:t>
            </a:r>
            <a:r>
              <a:rPr lang="es-MX" sz="2000" u="sng" dirty="0" smtClean="0">
                <a:solidFill>
                  <a:schemeClr val="tx1">
                    <a:lumMod val="85000"/>
                    <a:lumOff val="15000"/>
                  </a:schemeClr>
                </a:solidFill>
              </a:rPr>
              <a:t>tales servicios son prestados</a:t>
            </a:r>
            <a:r>
              <a:rPr lang="es-MX" sz="2000" dirty="0" smtClean="0">
                <a:solidFill>
                  <a:schemeClr val="tx1">
                    <a:lumMod val="85000"/>
                    <a:lumOff val="15000"/>
                  </a:schemeClr>
                </a:solidFill>
              </a:rPr>
              <a:t> por Mercado Libre en la República Argentina y en particular </a:t>
            </a:r>
            <a:r>
              <a:rPr lang="es-MX" sz="2000" u="sng" dirty="0" smtClean="0">
                <a:solidFill>
                  <a:schemeClr val="tx1">
                    <a:lumMod val="85000"/>
                    <a:lumOff val="15000"/>
                  </a:schemeClr>
                </a:solidFill>
              </a:rPr>
              <a:t>desde el ámbito desde la Ciudad de Buenos Aires </a:t>
            </a:r>
            <a:r>
              <a:rPr lang="es-MX" sz="2000" dirty="0" smtClean="0">
                <a:solidFill>
                  <a:schemeClr val="tx1">
                    <a:lumMod val="85000"/>
                    <a:lumOff val="15000"/>
                  </a:schemeClr>
                </a:solidFill>
              </a:rPr>
              <a:t>por lo que los gastos asociados a </a:t>
            </a:r>
            <a:r>
              <a:rPr lang="es-MX" sz="2000" u="sng" dirty="0" smtClean="0">
                <a:solidFill>
                  <a:schemeClr val="tx1">
                    <a:lumMod val="85000"/>
                    <a:lumOff val="15000"/>
                  </a:schemeClr>
                </a:solidFill>
              </a:rPr>
              <a:t>los mismos son soportados y deben ser asignados a esta jurisdicción</a:t>
            </a:r>
            <a:r>
              <a:rPr lang="es-MX" sz="2000" dirty="0" smtClean="0">
                <a:solidFill>
                  <a:schemeClr val="tx1">
                    <a:lumMod val="85000"/>
                    <a:lumOff val="15000"/>
                  </a:schemeClr>
                </a:solidFill>
              </a:rPr>
              <a:t>.</a:t>
            </a:r>
          </a:p>
        </p:txBody>
      </p:sp>
      <p:sp>
        <p:nvSpPr>
          <p:cNvPr id="6" name="Marcador de contenido 2"/>
          <p:cNvSpPr txBox="1">
            <a:spLocks/>
          </p:cNvSpPr>
          <p:nvPr/>
        </p:nvSpPr>
        <p:spPr>
          <a:xfrm>
            <a:off x="1785918" y="5857892"/>
            <a:ext cx="5643602" cy="714380"/>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000" dirty="0" err="1" smtClean="0">
                <a:solidFill>
                  <a:schemeClr val="tx1">
                    <a:lumMod val="85000"/>
                    <a:lumOff val="15000"/>
                  </a:schemeClr>
                </a:solidFill>
              </a:rPr>
              <a:t>Expte</a:t>
            </a:r>
            <a:r>
              <a:rPr lang="es-MX" sz="2000" dirty="0" smtClean="0">
                <a:solidFill>
                  <a:schemeClr val="tx1">
                    <a:lumMod val="85000"/>
                    <a:lumOff val="15000"/>
                  </a:schemeClr>
                </a:solidFill>
              </a:rPr>
              <a:t>. C. M. N° 1169/2013 “Mercado libre S.R.L </a:t>
            </a:r>
            <a:r>
              <a:rPr lang="es-MX" sz="2000" b="1" dirty="0" smtClean="0">
                <a:solidFill>
                  <a:schemeClr val="tx1">
                    <a:lumMod val="85000"/>
                    <a:lumOff val="15000"/>
                  </a:schemeClr>
                </a:solidFill>
              </a:rPr>
              <a:t>c/Ciudad Autónoma de Buenos Aires</a:t>
            </a:r>
            <a:r>
              <a:rPr lang="es-MX" sz="2000" dirty="0" smtClean="0">
                <a:solidFill>
                  <a:schemeClr val="tx1">
                    <a:lumMod val="85000"/>
                    <a:lumOff val="15000"/>
                  </a:schemeClr>
                </a:solidFill>
              </a:rPr>
              <a:t>”.</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up)">
                                      <p:cBhvr>
                                        <p:cTn id="32" dur="500"/>
                                        <p:tgtEl>
                                          <p:spTgt spid="5">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animEffect transition="in" filter="wipe(up)">
                                      <p:cBhvr>
                                        <p:cTn id="37" dur="500"/>
                                        <p:tgtEl>
                                          <p:spTgt spid="6">
                                            <p:bg/>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Effect transition="in" filter="wipe(up)">
                                      <p:cBhvr>
                                        <p:cTn id="4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EXPORTACIÓN DE SERVICIOS</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26 de noviembre de 2015 </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40/2015 (C.P.) </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357718"/>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Que esta Comisión Plenaria entiende que el caso </a:t>
            </a:r>
            <a:r>
              <a:rPr lang="es-MX" sz="2000" u="sng" dirty="0" smtClean="0">
                <a:solidFill>
                  <a:schemeClr val="tx1">
                    <a:lumMod val="85000"/>
                    <a:lumOff val="15000"/>
                  </a:schemeClr>
                </a:solidFill>
              </a:rPr>
              <a:t>debe ser resuelto a la luz de lo dispuesto en las Resoluciones Generales </a:t>
            </a:r>
            <a:r>
              <a:rPr lang="es-MX" sz="2000" dirty="0" smtClean="0">
                <a:solidFill>
                  <a:schemeClr val="tx1">
                    <a:lumMod val="85000"/>
                    <a:lumOff val="15000"/>
                  </a:schemeClr>
                </a:solidFill>
              </a:rPr>
              <a:t>nº 44/93 y nº 49/94: en particular, el art. 1º de la R.G. nº 44/93 dice “…que el Impuesto sobre los Ingresos Brutos no recaiga sobre los ingresos provenientes de exportaciones, que éstos, así como los gastos correspondientes a ellos, no serán computables a los fines de la distribución de la materia imponible”. Ello significa que en este caso los gastos correspondientes a las exportaciones, al igual que los ingresos, no deben formar parte del cálculo de los coeficientes pertinentes. </a:t>
            </a:r>
          </a:p>
          <a:p>
            <a:pPr marL="342900" lvl="0" indent="-342900" algn="just">
              <a:spcBef>
                <a:spcPct val="20000"/>
              </a:spcBef>
              <a:buClr>
                <a:schemeClr val="accent3">
                  <a:lumMod val="50000"/>
                </a:schemeClr>
              </a:buClr>
            </a:pPr>
            <a:r>
              <a:rPr lang="es-MX" sz="2000" dirty="0" err="1" smtClean="0">
                <a:solidFill>
                  <a:schemeClr val="tx1">
                    <a:lumMod val="85000"/>
                    <a:lumOff val="15000"/>
                  </a:schemeClr>
                </a:solidFill>
              </a:rPr>
              <a:t>Expte</a:t>
            </a:r>
            <a:r>
              <a:rPr lang="es-MX" sz="2000" dirty="0" smtClean="0">
                <a:solidFill>
                  <a:schemeClr val="tx1">
                    <a:lumMod val="85000"/>
                    <a:lumOff val="15000"/>
                  </a:schemeClr>
                </a:solidFill>
              </a:rPr>
              <a:t>. C.M. 1169/2013 “Mercado Libre S.R.L. c/Ciudad Autónoma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RECUPERO DE GASTOS</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15 de abril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35/2015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2000264"/>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a:t>
            </a:r>
            <a:r>
              <a:rPr lang="es-MX" sz="2400" b="1" dirty="0" smtClean="0">
                <a:solidFill>
                  <a:srgbClr val="FF0000"/>
                </a:solidFill>
              </a:rPr>
              <a:t>Contribuyente</a:t>
            </a:r>
            <a:r>
              <a:rPr lang="es-MX" sz="2400" dirty="0" smtClean="0">
                <a:solidFill>
                  <a:schemeClr val="tx1">
                    <a:lumMod val="85000"/>
                    <a:lumOff val="15000"/>
                  </a:schemeClr>
                </a:solidFill>
              </a:rPr>
              <a:t>: No resulta procedente la pretensión de incorporar como concepto computable los "recupero de gastos", ello en virtud de que los mismos no son "ingresos" por la actividad gravada, sino que representan simplemente el reintegro de gastos efectuados por cuenta de otros.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71414"/>
            <a:ext cx="8229600" cy="3643338"/>
          </a:xfrm>
          <a:prstGeom prst="rect">
            <a:avLst/>
          </a:prstGeom>
          <a:ln>
            <a:solidFill>
              <a:schemeClr val="tx1"/>
            </a:solidFill>
          </a:ln>
        </p:spPr>
        <p:txBody>
          <a:bodyPr vert="horz" lIns="91440" tIns="45720" rIns="91440" bIns="45720" rtlCol="0">
            <a:normAutofit fontScale="92500" lnSpcReduction="2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a:t>
            </a:r>
            <a:r>
              <a:rPr lang="es-MX" sz="2400" b="1" dirty="0" smtClean="0">
                <a:solidFill>
                  <a:srgbClr val="FF0000"/>
                </a:solidFill>
              </a:rPr>
              <a:t>El Fisco </a:t>
            </a:r>
            <a:r>
              <a:rPr lang="es-MX" sz="2400" dirty="0" smtClean="0">
                <a:solidFill>
                  <a:schemeClr val="tx1">
                    <a:lumMod val="85000"/>
                    <a:lumOff val="15000"/>
                  </a:schemeClr>
                </a:solidFill>
              </a:rPr>
              <a:t>dice que el Código Fiscal de la Ciudad Autónoma, en su art. 196 y concordantes de años anteriores, establece que no integran la base imponible, entre otros, los siguientes conceptos: "Los reintegros percibidos por los comisionistas, consignatarios y similares, correspondientes a gastos efectuados por cuenta de terceros, en las operaciones de intermediación en que actúan...". Entiende que BSH no encuadra en los referidos sujetos, y por lo tanto, corresponde su inclusión como ingresos gravados y son computables en el coeficiente de ingresos del CM. Asimismo, no surge del expediente administrativo ni en esta instancia, que la firma haya presentado documentación </a:t>
            </a:r>
            <a:r>
              <a:rPr lang="es-MX" sz="2400" dirty="0" err="1" smtClean="0">
                <a:solidFill>
                  <a:schemeClr val="tx1">
                    <a:lumMod val="85000"/>
                    <a:lumOff val="15000"/>
                  </a:schemeClr>
                </a:solidFill>
              </a:rPr>
              <a:t>respaldatoria</a:t>
            </a:r>
            <a:r>
              <a:rPr lang="es-MX" sz="2400" dirty="0" smtClean="0">
                <a:solidFill>
                  <a:schemeClr val="tx1">
                    <a:lumMod val="85000"/>
                    <a:lumOff val="15000"/>
                  </a:schemeClr>
                </a:solidFill>
              </a:rPr>
              <a:t> que permita analizar si los mencionados ingresos corresponden a ingresos facturados por cuenta y orden de terceros.</a:t>
            </a:r>
            <a:endParaRPr lang="es-MX" sz="2400" b="1" dirty="0" smtClean="0">
              <a:solidFill>
                <a:srgbClr val="FF0000"/>
              </a:solidFill>
            </a:endParaRPr>
          </a:p>
        </p:txBody>
      </p:sp>
      <p:sp>
        <p:nvSpPr>
          <p:cNvPr id="3" name="Marcador de contenido 2"/>
          <p:cNvSpPr txBox="1">
            <a:spLocks/>
          </p:cNvSpPr>
          <p:nvPr/>
        </p:nvSpPr>
        <p:spPr>
          <a:xfrm>
            <a:off x="500034" y="3714752"/>
            <a:ext cx="8229600" cy="1928826"/>
          </a:xfrm>
          <a:prstGeom prst="rect">
            <a:avLst/>
          </a:prstGeom>
          <a:ln>
            <a:solidFill>
              <a:schemeClr val="tx1"/>
            </a:solidFill>
          </a:ln>
        </p:spPr>
        <p:txBody>
          <a:bodyPr vert="horz" lIns="91440" tIns="45720" rIns="91440" bIns="45720" rtlCol="0">
            <a:normAutofit lnSpcReduction="10000"/>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 La </a:t>
            </a:r>
            <a:r>
              <a:rPr lang="es-MX" sz="2200" b="1" dirty="0" smtClean="0">
                <a:solidFill>
                  <a:srgbClr val="FF0000"/>
                </a:solidFill>
              </a:rPr>
              <a:t>Comisión Arbitral</a:t>
            </a:r>
            <a:r>
              <a:rPr lang="es-MX" sz="2200" dirty="0" smtClean="0">
                <a:solidFill>
                  <a:schemeClr val="tx1">
                    <a:lumMod val="85000"/>
                    <a:lumOff val="15000"/>
                  </a:schemeClr>
                </a:solidFill>
              </a:rPr>
              <a:t> entiende que </a:t>
            </a:r>
            <a:r>
              <a:rPr lang="es-MX" sz="2200" u="sng" dirty="0" smtClean="0">
                <a:solidFill>
                  <a:schemeClr val="tx1">
                    <a:lumMod val="85000"/>
                    <a:lumOff val="15000"/>
                  </a:schemeClr>
                </a:solidFill>
              </a:rPr>
              <a:t>dichos ingresos están comprendidos dentro de los “Ingresos brutos totales</a:t>
            </a:r>
            <a:r>
              <a:rPr lang="es-MX" sz="2200" dirty="0" smtClean="0">
                <a:solidFill>
                  <a:schemeClr val="tx1">
                    <a:lumMod val="85000"/>
                    <a:lumOff val="15000"/>
                  </a:schemeClr>
                </a:solidFill>
              </a:rPr>
              <a:t>” del contribuyente, </a:t>
            </a:r>
            <a:r>
              <a:rPr lang="es-MX" sz="2200" u="sng" dirty="0" smtClean="0">
                <a:solidFill>
                  <a:schemeClr val="accent6">
                    <a:lumMod val="75000"/>
                  </a:schemeClr>
                </a:solidFill>
              </a:rPr>
              <a:t>al margen </a:t>
            </a:r>
            <a:r>
              <a:rPr lang="es-MX" sz="2200" dirty="0" smtClean="0">
                <a:solidFill>
                  <a:schemeClr val="tx1">
                    <a:lumMod val="85000"/>
                    <a:lumOff val="15000"/>
                  </a:schemeClr>
                </a:solidFill>
              </a:rPr>
              <a:t>del tratamiento que pudieran tener en la jurisdicción, y por lo tanto deben ser tenidos en consideración a los efectos del cálculo del coeficiente de ingresos previsto en el inc. a) del art. 2° del C.M.</a:t>
            </a:r>
          </a:p>
        </p:txBody>
      </p:sp>
      <p:sp>
        <p:nvSpPr>
          <p:cNvPr id="4" name="Marcador de contenido 2"/>
          <p:cNvSpPr txBox="1">
            <a:spLocks/>
          </p:cNvSpPr>
          <p:nvPr/>
        </p:nvSpPr>
        <p:spPr>
          <a:xfrm>
            <a:off x="1714480" y="5786454"/>
            <a:ext cx="5715040" cy="714356"/>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000" dirty="0" err="1" smtClean="0">
                <a:solidFill>
                  <a:schemeClr val="tx1">
                    <a:lumMod val="85000"/>
                    <a:lumOff val="15000"/>
                  </a:schemeClr>
                </a:solidFill>
              </a:rPr>
              <a:t>Expte</a:t>
            </a:r>
            <a:r>
              <a:rPr lang="es-MX" sz="2000" dirty="0" smtClean="0">
                <a:solidFill>
                  <a:schemeClr val="tx1">
                    <a:lumMod val="85000"/>
                    <a:lumOff val="15000"/>
                  </a:schemeClr>
                </a:solidFill>
              </a:rPr>
              <a:t>. C. M. N° 1190/2014 “BSH Electrodomésticos S.A. c/Ciudad Autónoma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up)">
                                      <p:cBhvr>
                                        <p:cTn id="15" dur="500"/>
                                        <p:tgtEl>
                                          <p:spTgt spid="3">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up)">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4">
                                            <p:bg/>
                                          </p:spTgt>
                                        </p:tgtEl>
                                        <p:attrNameLst>
                                          <p:attrName>style.visibility</p:attrName>
                                        </p:attrNameLst>
                                      </p:cBhvr>
                                      <p:to>
                                        <p:strVal val="visible"/>
                                      </p:to>
                                    </p:set>
                                    <p:animEffect transition="in" filter="wipe(up)">
                                      <p:cBhvr>
                                        <p:cTn id="23" dur="500"/>
                                        <p:tgtEl>
                                          <p:spTgt spid="4">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4">
                                            <p:txEl>
                                              <p:pRg st="0" end="0"/>
                                            </p:txEl>
                                          </p:spTgt>
                                        </p:tgtEl>
                                        <p:attrNameLst>
                                          <p:attrName>style.visibility</p:attrName>
                                        </p:attrNameLst>
                                      </p:cBhvr>
                                      <p:to>
                                        <p:strVal val="visible"/>
                                      </p:to>
                                    </p:set>
                                    <p:animEffect transition="in" filter="wipe(up)">
                                      <p:cBhvr>
                                        <p:cTn id="26"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3" grpId="0" build="p" animBg="1"/>
      <p:bldP spid="4"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COSTO DE MERCADERÍA VENDIDA</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15 de abril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35/2015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714908"/>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El fisco advierte:</a:t>
            </a:r>
          </a:p>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Que en respecto al costo de la mercadería vendida, la firma consideró como parte del </a:t>
            </a:r>
            <a:r>
              <a:rPr lang="es-MX" sz="2200" b="1" dirty="0" smtClean="0">
                <a:solidFill>
                  <a:srgbClr val="FF0000"/>
                </a:solidFill>
              </a:rPr>
              <a:t>costo</a:t>
            </a:r>
            <a:r>
              <a:rPr lang="es-MX" sz="2200" dirty="0" smtClean="0">
                <a:solidFill>
                  <a:schemeClr val="tx1">
                    <a:lumMod val="85000"/>
                    <a:lumOff val="15000"/>
                  </a:schemeClr>
                </a:solidFill>
              </a:rPr>
              <a:t> a los </a:t>
            </a:r>
            <a:r>
              <a:rPr lang="es-MX" sz="2200" b="1" dirty="0" smtClean="0">
                <a:solidFill>
                  <a:srgbClr val="FF0000"/>
                </a:solidFill>
              </a:rPr>
              <a:t>gastos portuarios, honorarios de despachante de aduana, seguros de caución y fletes aduaneros internos</a:t>
            </a:r>
            <a:r>
              <a:rPr lang="es-MX" sz="2200" dirty="0" smtClean="0">
                <a:solidFill>
                  <a:schemeClr val="tx1">
                    <a:lumMod val="85000"/>
                    <a:lumOff val="15000"/>
                  </a:schemeClr>
                </a:solidFill>
              </a:rPr>
              <a:t>, entendiendo que los mismos no resultaban computables a los efectos de la determinación del coeficiente de gastos.</a:t>
            </a:r>
          </a:p>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Transcribe el inc. a) del art. 3° del CM y dice que de la lectura de dicha norma se advierte que </a:t>
            </a:r>
            <a:r>
              <a:rPr lang="es-MX" sz="2200" u="sng" dirty="0" smtClean="0">
                <a:solidFill>
                  <a:schemeClr val="tx1">
                    <a:lumMod val="85000"/>
                    <a:lumOff val="15000"/>
                  </a:schemeClr>
                </a:solidFill>
              </a:rPr>
              <a:t>lógica y razonablemente</a:t>
            </a:r>
            <a:r>
              <a:rPr lang="es-MX" sz="2200" dirty="0" smtClean="0">
                <a:solidFill>
                  <a:schemeClr val="tx1">
                    <a:lumMod val="85000"/>
                    <a:lumOff val="15000"/>
                  </a:schemeClr>
                </a:solidFill>
              </a:rPr>
              <a:t> los gastos portuarios, honorarios despachante de aduana, seguros de caución y fletes aduaneros, </a:t>
            </a:r>
            <a:r>
              <a:rPr lang="es-MX" sz="2200" b="1" dirty="0" smtClean="0">
                <a:solidFill>
                  <a:srgbClr val="FF0000"/>
                </a:solidFill>
              </a:rPr>
              <a:t>son servicios y no se incorporan físicamente </a:t>
            </a:r>
            <a:r>
              <a:rPr lang="es-MX" sz="2200" dirty="0" smtClean="0">
                <a:solidFill>
                  <a:schemeClr val="tx1">
                    <a:lumMod val="85000"/>
                    <a:lumOff val="15000"/>
                  </a:schemeClr>
                </a:solidFill>
              </a:rPr>
              <a:t>ni se agregan al producto terminado, motivo por el cual no se cumple con el requisito indispensable para considerarlos como integrantes del costo.</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up)">
                                      <p:cBhvr>
                                        <p:cTn id="3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Asignación de ingresos: DESTINO DEL BIEN</a:t>
            </a:r>
            <a:endParaRPr lang="es-ES" sz="3200" dirty="0"/>
          </a:p>
        </p:txBody>
      </p:sp>
      <p:sp>
        <p:nvSpPr>
          <p:cNvPr id="3" name="Marcador de contenido 2"/>
          <p:cNvSpPr>
            <a:spLocks noGrp="1"/>
          </p:cNvSpPr>
          <p:nvPr>
            <p:ph idx="1"/>
          </p:nvPr>
        </p:nvSpPr>
        <p:spPr>
          <a:xfrm>
            <a:off x="714348" y="928670"/>
            <a:ext cx="8229600" cy="500066"/>
          </a:xfrm>
        </p:spPr>
        <p:txBody>
          <a:bodyPr>
            <a:normAutofit/>
          </a:bodyPr>
          <a:lstStyle/>
          <a:p>
            <a:pPr algn="r">
              <a:buNone/>
            </a:pPr>
            <a:r>
              <a:rPr lang="es-MX" sz="2400" dirty="0" smtClean="0"/>
              <a:t>SAN JUAN, 18 de marzo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25/2015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714380"/>
          </a:xfrm>
          <a:prstGeom prst="rect">
            <a:avLst/>
          </a:prstGeom>
          <a:ln>
            <a:solidFill>
              <a:schemeClr val="tx1"/>
            </a:solidFill>
          </a:ln>
        </p:spPr>
        <p:txBody>
          <a:bodyPr vert="horz" lIns="91440" tIns="45720" rIns="91440" bIns="45720" rtlCol="0">
            <a:normAutofit lnSpcReduction="10000"/>
          </a:bodyPr>
          <a:lstStyle/>
          <a:p>
            <a:pPr marL="342900" lvl="0" indent="-342900" algn="just">
              <a:spcBef>
                <a:spcPct val="20000"/>
              </a:spcBef>
              <a:buClr>
                <a:schemeClr val="accent3">
                  <a:lumMod val="50000"/>
                </a:schemeClr>
              </a:buClr>
            </a:pPr>
            <a:r>
              <a:rPr lang="es-MX" sz="2200" u="sng" dirty="0" smtClean="0">
                <a:solidFill>
                  <a:schemeClr val="tx1">
                    <a:lumMod val="85000"/>
                    <a:lumOff val="15000"/>
                  </a:schemeClr>
                </a:solidFill>
              </a:rPr>
              <a:t>No es correcto </a:t>
            </a:r>
            <a:r>
              <a:rPr lang="es-MX" sz="2200" dirty="0" smtClean="0">
                <a:solidFill>
                  <a:schemeClr val="tx1">
                    <a:lumMod val="85000"/>
                    <a:lumOff val="15000"/>
                  </a:schemeClr>
                </a:solidFill>
              </a:rPr>
              <a:t>atribuir los ingresos al </a:t>
            </a:r>
            <a:r>
              <a:rPr lang="es-MX" sz="2200" u="sng" dirty="0" smtClean="0">
                <a:solidFill>
                  <a:schemeClr val="tx1">
                    <a:lumMod val="85000"/>
                    <a:lumOff val="15000"/>
                  </a:schemeClr>
                </a:solidFill>
              </a:rPr>
              <a:t>lugar de concertación </a:t>
            </a:r>
            <a:r>
              <a:rPr lang="es-MX" sz="2200" dirty="0" smtClean="0">
                <a:solidFill>
                  <a:schemeClr val="tx1">
                    <a:lumMod val="85000"/>
                    <a:lumOff val="15000"/>
                  </a:schemeClr>
                </a:solidFill>
              </a:rPr>
              <a:t>de las operaciones como lo hace Whirlpool.</a:t>
            </a:r>
          </a:p>
        </p:txBody>
      </p:sp>
      <p:sp>
        <p:nvSpPr>
          <p:cNvPr id="6" name="Marcador de contenido 2"/>
          <p:cNvSpPr txBox="1">
            <a:spLocks/>
          </p:cNvSpPr>
          <p:nvPr/>
        </p:nvSpPr>
        <p:spPr>
          <a:xfrm>
            <a:off x="500034" y="2643182"/>
            <a:ext cx="8229600" cy="1214446"/>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Que la situación planteada en las actuaciones permite observar que la firma tiene  conocimiento del destino final de los productos comercializados.</a:t>
            </a:r>
          </a:p>
        </p:txBody>
      </p:sp>
      <p:graphicFrame>
        <p:nvGraphicFramePr>
          <p:cNvPr id="8" name="7 Tabla"/>
          <p:cNvGraphicFramePr>
            <a:graphicFrameLocks noGrp="1"/>
          </p:cNvGraphicFramePr>
          <p:nvPr/>
        </p:nvGraphicFramePr>
        <p:xfrm>
          <a:off x="500034" y="3929066"/>
          <a:ext cx="8215370" cy="2118360"/>
        </p:xfrm>
        <a:graphic>
          <a:graphicData uri="http://schemas.openxmlformats.org/drawingml/2006/table">
            <a:tbl>
              <a:tblPr firstRow="1" bandRow="1">
                <a:tableStyleId>{5940675A-B579-460E-94D1-54222C63F5DA}</a:tableStyleId>
              </a:tblPr>
              <a:tblGrid>
                <a:gridCol w="4107685"/>
                <a:gridCol w="4107685"/>
              </a:tblGrid>
              <a:tr h="370840">
                <a:tc>
                  <a:txBody>
                    <a:bodyPr/>
                    <a:lstStyle/>
                    <a:p>
                      <a:pPr algn="just"/>
                      <a:r>
                        <a:rPr lang="es-MX" sz="1900" dirty="0" smtClean="0"/>
                        <a:t>Que cuando este es el caso, esta Comisión tiene dicho que los ingresos deben atribuirse a la jurisdicción de </a:t>
                      </a:r>
                      <a:r>
                        <a:rPr lang="es-MX" sz="1900" u="sng" dirty="0" smtClean="0"/>
                        <a:t>destino</a:t>
                      </a:r>
                      <a:r>
                        <a:rPr lang="es-MX" sz="1900" dirty="0" smtClean="0"/>
                        <a:t> puesto que de allí provienen.</a:t>
                      </a:r>
                    </a:p>
                    <a:p>
                      <a:pPr algn="just"/>
                      <a:endParaRPr lang="es-MX" sz="1900" dirty="0" smtClean="0"/>
                    </a:p>
                    <a:p>
                      <a:pPr algn="ctr"/>
                      <a:r>
                        <a:rPr lang="es-MX" sz="1900" dirty="0" smtClean="0"/>
                        <a:t>→</a:t>
                      </a:r>
                    </a:p>
                  </a:txBody>
                  <a:tcPr/>
                </a:tc>
                <a:tc>
                  <a:txBody>
                    <a:bodyPr/>
                    <a:lstStyle/>
                    <a:p>
                      <a:pPr algn="just"/>
                      <a:r>
                        <a:rPr lang="es-MX" sz="1900" dirty="0" smtClean="0"/>
                        <a:t>De esa forma se cumplimenta adecuadamente lo dispuesto por el inciso a) del artículo 2º del Convenio Multilateral cuando expresa: “El cincuenta por ciento restante en proporción a los ingresos </a:t>
                      </a:r>
                      <a:r>
                        <a:rPr lang="es-MX" sz="1900" u="sng" dirty="0" smtClean="0"/>
                        <a:t>provenientes de cada jurisdicción</a:t>
                      </a:r>
                      <a:r>
                        <a:rPr lang="es-MX" sz="1900" dirty="0" smtClean="0"/>
                        <a:t>…”,</a:t>
                      </a:r>
                      <a:endParaRPr lang="es-MX" sz="1900" dirty="0"/>
                    </a:p>
                  </a:txBody>
                  <a:tcPr/>
                </a:tc>
              </a:tr>
            </a:tbl>
          </a:graphicData>
        </a:graphic>
      </p:graphicFrame>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up)">
                                      <p:cBhvr>
                                        <p:cTn id="31" dur="500"/>
                                        <p:tgtEl>
                                          <p:spTgt spid="6">
                                            <p:bg/>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up)">
                                      <p:cBhvr>
                                        <p:cTn id="34" dur="500"/>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up)">
                                      <p:cBhvr>
                                        <p:cTn id="3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714356"/>
            <a:ext cx="8229600" cy="857256"/>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CA: Que tampoco puede tener acogida este agravio en virtud de lo dispuesto por el artículo 3° del C.M.</a:t>
            </a:r>
            <a:endParaRPr lang="es-MX" sz="2400" b="1" dirty="0" smtClean="0">
              <a:solidFill>
                <a:srgbClr val="FF0000"/>
              </a:solidFill>
            </a:endParaRPr>
          </a:p>
        </p:txBody>
      </p:sp>
      <p:sp>
        <p:nvSpPr>
          <p:cNvPr id="3" name="Marcador de contenido 2"/>
          <p:cNvSpPr txBox="1">
            <a:spLocks/>
          </p:cNvSpPr>
          <p:nvPr/>
        </p:nvSpPr>
        <p:spPr>
          <a:xfrm>
            <a:off x="500034" y="1785926"/>
            <a:ext cx="8229600" cy="857256"/>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200" dirty="0" err="1" smtClean="0">
                <a:solidFill>
                  <a:schemeClr val="tx1">
                    <a:lumMod val="85000"/>
                    <a:lumOff val="15000"/>
                  </a:schemeClr>
                </a:solidFill>
              </a:rPr>
              <a:t>Expte</a:t>
            </a:r>
            <a:r>
              <a:rPr lang="es-MX" sz="2200" dirty="0" smtClean="0">
                <a:solidFill>
                  <a:schemeClr val="tx1">
                    <a:lumMod val="85000"/>
                    <a:lumOff val="15000"/>
                  </a:schemeClr>
                </a:solidFill>
              </a:rPr>
              <a:t>. C. M. N° 1190/2014 “BSH Electrodomésticos S.A. </a:t>
            </a:r>
            <a:r>
              <a:rPr lang="es-MX" sz="2200" b="1" dirty="0" smtClean="0">
                <a:solidFill>
                  <a:schemeClr val="tx1">
                    <a:lumMod val="85000"/>
                    <a:lumOff val="15000"/>
                  </a:schemeClr>
                </a:solidFill>
              </a:rPr>
              <a:t>c/Ciudad Autónoma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wipe(up)">
                                      <p:cBhvr>
                                        <p:cTn id="15" dur="500"/>
                                        <p:tgtEl>
                                          <p:spTgt spid="3">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wipe(up)">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3"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SUELDOS Y CARGAS SOCIALES</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SAN JUAN, 18 de marzo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28/2015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3857652"/>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 el criterio que debe primar es el establecido por el art. 2°, inciso a) y el primer párrafo del art. 3° del Convenio Multilateral, es decir que los mismos deben estar soportados en la jurisdicción y que se originen por el ejercicio de la actividad, sin tener en consideración donde se abonen dichos servicios.</a:t>
            </a:r>
          </a:p>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Que conforme a lo manifestado por la CABA, ésta atribuyó los gastos por las erogaciones en concepto de Sueldos y Cargas Sociales al lugar </a:t>
            </a:r>
            <a:r>
              <a:rPr lang="es-MX" sz="2200" u="sng" dirty="0" smtClean="0">
                <a:solidFill>
                  <a:schemeClr val="tx1">
                    <a:lumMod val="85000"/>
                    <a:lumOff val="15000"/>
                  </a:schemeClr>
                </a:solidFill>
              </a:rPr>
              <a:t>donde los mismos han sido soportados</a:t>
            </a:r>
            <a:r>
              <a:rPr lang="es-MX" sz="2200" dirty="0" smtClean="0">
                <a:solidFill>
                  <a:schemeClr val="tx1">
                    <a:lumMod val="85000"/>
                    <a:lumOff val="15000"/>
                  </a:schemeClr>
                </a:solidFill>
              </a:rPr>
              <a:t>, tomando en consideración para ello el lugar </a:t>
            </a:r>
            <a:r>
              <a:rPr lang="es-MX" sz="2200" u="sng" dirty="0" smtClean="0">
                <a:solidFill>
                  <a:schemeClr val="tx1">
                    <a:lumMod val="85000"/>
                    <a:lumOff val="15000"/>
                  </a:schemeClr>
                </a:solidFill>
              </a:rPr>
              <a:t>donde se han prestado servicios</a:t>
            </a:r>
            <a:r>
              <a:rPr lang="es-MX" sz="2200" dirty="0" smtClean="0">
                <a:solidFill>
                  <a:schemeClr val="tx1">
                    <a:lumMod val="85000"/>
                    <a:lumOff val="15000"/>
                  </a:schemeClr>
                </a:solidFill>
              </a:rPr>
              <a:t>, descartando el criterio empleado por el contribuyente de atribuirlos en función de las ventas realizadas, lo cual no merece objeciones.</a:t>
            </a:r>
          </a:p>
        </p:txBody>
      </p:sp>
      <p:sp>
        <p:nvSpPr>
          <p:cNvPr id="6" name="Marcador de contenido 2"/>
          <p:cNvSpPr txBox="1">
            <a:spLocks/>
          </p:cNvSpPr>
          <p:nvPr/>
        </p:nvSpPr>
        <p:spPr>
          <a:xfrm>
            <a:off x="1785918" y="5786454"/>
            <a:ext cx="5643602" cy="71438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200" dirty="0" err="1" smtClean="0">
                <a:solidFill>
                  <a:schemeClr val="tx1">
                    <a:lumMod val="85000"/>
                    <a:lumOff val="15000"/>
                  </a:schemeClr>
                </a:solidFill>
              </a:rPr>
              <a:t>Expte</a:t>
            </a:r>
            <a:r>
              <a:rPr lang="es-MX" sz="2200" dirty="0" smtClean="0">
                <a:solidFill>
                  <a:schemeClr val="tx1">
                    <a:lumMod val="85000"/>
                    <a:lumOff val="15000"/>
                  </a:schemeClr>
                </a:solidFill>
              </a:rPr>
              <a:t>. C. M. N° 1171/2013 “</a:t>
            </a:r>
            <a:r>
              <a:rPr lang="es-MX" sz="2200" dirty="0" err="1" smtClean="0">
                <a:solidFill>
                  <a:schemeClr val="tx1">
                    <a:lumMod val="85000"/>
                    <a:lumOff val="15000"/>
                  </a:schemeClr>
                </a:solidFill>
              </a:rPr>
              <a:t>Corcisa</a:t>
            </a:r>
            <a:r>
              <a:rPr lang="es-MX" sz="2200" dirty="0" smtClean="0">
                <a:solidFill>
                  <a:schemeClr val="tx1">
                    <a:lumMod val="85000"/>
                    <a:lumOff val="15000"/>
                  </a:schemeClr>
                </a:solidFill>
              </a:rPr>
              <a:t> S.A. c/Ciudad Autónoma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Effect transition="in" filter="wipe(up)">
                                      <p:cBhvr>
                                        <p:cTn id="34" dur="500"/>
                                        <p:tgtEl>
                                          <p:spTgt spid="6">
                                            <p:bg/>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up)">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VENTA TELEFÓNICA</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17 de julio de 2013</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31/2013 (C.A.)</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071966"/>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dirty="0" smtClean="0">
                <a:solidFill>
                  <a:schemeClr val="tx1">
                    <a:lumMod val="85000"/>
                    <a:lumOff val="15000"/>
                  </a:schemeClr>
                </a:solidFill>
              </a:rPr>
              <a:t> “</a:t>
            </a:r>
            <a:r>
              <a:rPr lang="es-MX" dirty="0" err="1" smtClean="0">
                <a:solidFill>
                  <a:schemeClr val="tx1">
                    <a:lumMod val="85000"/>
                    <a:lumOff val="15000"/>
                  </a:schemeClr>
                </a:solidFill>
              </a:rPr>
              <a:t>Tevecompras</a:t>
            </a:r>
            <a:r>
              <a:rPr lang="es-MX" dirty="0" smtClean="0">
                <a:solidFill>
                  <a:schemeClr val="tx1">
                    <a:lumMod val="85000"/>
                    <a:lumOff val="15000"/>
                  </a:schemeClr>
                </a:solidFill>
              </a:rPr>
              <a:t> 2001 S.R.L. c/Ciudad Autónoma de Buenos Aires”</a:t>
            </a:r>
          </a:p>
          <a:p>
            <a:pPr marL="342900" lvl="0" indent="-342900" algn="just">
              <a:spcBef>
                <a:spcPct val="20000"/>
              </a:spcBef>
              <a:buClr>
                <a:schemeClr val="accent3">
                  <a:lumMod val="50000"/>
                </a:schemeClr>
              </a:buClr>
            </a:pPr>
            <a:r>
              <a:rPr lang="es-MX" dirty="0" smtClean="0">
                <a:solidFill>
                  <a:schemeClr val="tx1">
                    <a:lumMod val="85000"/>
                    <a:lumOff val="15000"/>
                  </a:schemeClr>
                </a:solidFill>
              </a:rPr>
              <a:t>Que ante ello, le asiste razón a la accionante cuando sostiene que las operaciones que realiza son las denominadas “entre ausentes”, en virtud de que las ventas se concretan siempre a través de llamadas telefónicas, por lo que están comprendidas en el último párrafo del artículo 1° y en el inciso b) del artículo 2° del Convenio Multilateral. En este contexto, los ingresos provenientes de dichas ventas deben atribuirse al lugar de donde provienen, esto es la jurisdicción del domicilio del comprador.</a:t>
            </a:r>
          </a:p>
          <a:p>
            <a:pPr marL="342900" lvl="0" indent="-342900" algn="just">
              <a:spcBef>
                <a:spcPct val="20000"/>
              </a:spcBef>
              <a:buClr>
                <a:schemeClr val="accent3">
                  <a:lumMod val="50000"/>
                </a:schemeClr>
              </a:buClr>
            </a:pPr>
            <a:r>
              <a:rPr lang="es-MX" dirty="0" smtClean="0">
                <a:solidFill>
                  <a:schemeClr val="tx1">
                    <a:lumMod val="85000"/>
                    <a:lumOff val="15000"/>
                  </a:schemeClr>
                </a:solidFill>
              </a:rPr>
              <a:t>Que respecto de los gastos de telefonía, la modalidad de atribución de los mismos por parte de la empresa no se ajusta a las disposiciones de los artículos 2° inciso a) y 4° del Convenio Multilateral que establecen que los gastos deben asignarse a la jurisdicción donde son efectivamente soportados. </a:t>
            </a:r>
            <a:r>
              <a:rPr lang="es-MX" dirty="0" smtClean="0">
                <a:solidFill>
                  <a:srgbClr val="FF0000"/>
                </a:solidFill>
              </a:rPr>
              <a:t>SE RESUELVE EN CONTRARIO CON: Resolución CP N° 3/2008 (</a:t>
            </a:r>
            <a:r>
              <a:rPr lang="es-MX" dirty="0" err="1" smtClean="0">
                <a:solidFill>
                  <a:srgbClr val="FF0000"/>
                </a:solidFill>
              </a:rPr>
              <a:t>Carlaván</a:t>
            </a:r>
            <a:r>
              <a:rPr lang="es-MX" dirty="0" smtClean="0">
                <a:solidFill>
                  <a:srgbClr val="FF0000"/>
                </a:solidFill>
              </a:rPr>
              <a:t> </a:t>
            </a:r>
            <a:r>
              <a:rPr lang="es-MX" dirty="0" err="1" smtClean="0">
                <a:solidFill>
                  <a:srgbClr val="FF0000"/>
                </a:solidFill>
              </a:rPr>
              <a:t>Goñi</a:t>
            </a:r>
            <a:r>
              <a:rPr lang="es-MX" dirty="0" smtClean="0">
                <a:solidFill>
                  <a:srgbClr val="FF0000"/>
                </a:solidFill>
              </a:rPr>
              <a:t>, Carlos Augusto c/Provincia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up)">
                                      <p:cBhvr>
                                        <p:cTn id="3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MEDIOS ELECTRÓNICO (E-MAIL)</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17 de julio de 2013</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30/2013 (C.A.)</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28628"/>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La empresa se encuentra inscripta en la Provincia de Misiones;</a:t>
            </a:r>
          </a:p>
        </p:txBody>
      </p:sp>
      <p:sp>
        <p:nvSpPr>
          <p:cNvPr id="6" name="Marcador de contenido 2"/>
          <p:cNvSpPr txBox="1">
            <a:spLocks/>
          </p:cNvSpPr>
          <p:nvPr/>
        </p:nvSpPr>
        <p:spPr>
          <a:xfrm>
            <a:off x="500034" y="2285992"/>
            <a:ext cx="8229600" cy="3857652"/>
          </a:xfrm>
          <a:prstGeom prst="rect">
            <a:avLst/>
          </a:prstGeom>
          <a:ln>
            <a:solidFill>
              <a:schemeClr val="tx1"/>
            </a:solidFill>
          </a:ln>
        </p:spPr>
        <p:txBody>
          <a:bodyPr vert="horz" lIns="91440" tIns="45720" rIns="91440" bIns="45720" rtlCol="0">
            <a:noAutofit/>
          </a:bodyPr>
          <a:lstStyle/>
          <a:p>
            <a:pPr marL="457200" lvl="0" indent="-457200" algn="just">
              <a:spcBef>
                <a:spcPct val="20000"/>
              </a:spcBef>
              <a:buClr>
                <a:schemeClr val="accent3">
                  <a:lumMod val="50000"/>
                </a:schemeClr>
              </a:buClr>
              <a:buAutoNum type="arabicParenR"/>
            </a:pPr>
            <a:r>
              <a:rPr lang="es-MX" sz="2000" dirty="0" smtClean="0">
                <a:solidFill>
                  <a:schemeClr val="tx1">
                    <a:lumMod val="85000"/>
                    <a:lumOff val="15000"/>
                  </a:schemeClr>
                </a:solidFill>
              </a:rPr>
              <a:t>la contribuyente no ha desvirtuado que las operaciones en cuestión hayan tenido su origen en pedidos efectuados mediante la utilización de “internet”, tal </a:t>
            </a:r>
            <a:r>
              <a:rPr lang="es-MX" sz="2000" u="sng" dirty="0" smtClean="0">
                <a:solidFill>
                  <a:schemeClr val="tx1">
                    <a:lumMod val="85000"/>
                    <a:lumOff val="15000"/>
                  </a:schemeClr>
                </a:solidFill>
              </a:rPr>
              <a:t>como surge</a:t>
            </a:r>
            <a:r>
              <a:rPr lang="es-MX" sz="2000" dirty="0" smtClean="0">
                <a:solidFill>
                  <a:schemeClr val="tx1">
                    <a:lumMod val="85000"/>
                    <a:lumOff val="15000"/>
                  </a:schemeClr>
                </a:solidFill>
              </a:rPr>
              <a:t> de las contestaciones de sus clientes </a:t>
            </a:r>
            <a:r>
              <a:rPr lang="es-MX" sz="2000" u="sng" dirty="0" smtClean="0">
                <a:solidFill>
                  <a:schemeClr val="tx1">
                    <a:lumMod val="85000"/>
                    <a:lumOff val="15000"/>
                  </a:schemeClr>
                </a:solidFill>
              </a:rPr>
              <a:t>a pedido del Fisco de Misiones</a:t>
            </a:r>
            <a:r>
              <a:rPr lang="es-MX" sz="2000" dirty="0" smtClean="0">
                <a:solidFill>
                  <a:schemeClr val="tx1">
                    <a:lumMod val="85000"/>
                    <a:lumOff val="15000"/>
                  </a:schemeClr>
                </a:solidFill>
              </a:rPr>
              <a:t>.</a:t>
            </a:r>
          </a:p>
          <a:p>
            <a:pPr marL="457200" lvl="0" indent="-457200" algn="just">
              <a:spcBef>
                <a:spcPct val="20000"/>
              </a:spcBef>
              <a:buClr>
                <a:schemeClr val="accent3">
                  <a:lumMod val="50000"/>
                </a:schemeClr>
              </a:buClr>
            </a:pPr>
            <a:r>
              <a:rPr lang="es-MX" sz="2000" dirty="0" smtClean="0">
                <a:solidFill>
                  <a:schemeClr val="tx1">
                    <a:lumMod val="85000"/>
                    <a:lumOff val="15000"/>
                  </a:schemeClr>
                </a:solidFill>
              </a:rPr>
              <a:t>Norma: La Resolución General N° 83/2002 dispone expresamente que: </a:t>
            </a:r>
            <a:r>
              <a:rPr lang="es-MX" sz="2000" i="1" dirty="0" smtClean="0">
                <a:solidFill>
                  <a:schemeClr val="tx1">
                    <a:lumMod val="85000"/>
                    <a:lumOff val="15000"/>
                  </a:schemeClr>
                </a:solidFill>
              </a:rPr>
              <a:t>“A los efectos de la atribución de ingresos prevista en el inciso b) in fine del artículo 2° del Convenio Multilateral del 18-8-77, se entenderá que el vendedor de los bienes, o el locador de las obras o servicios, ha efectuado gastos en la jurisdicción del domicilio del adquirente o locatario de los mismos, en el momento en el que estos últimos formulen su pedido a través de medios electrónicos por Internet o sistema similar a ella</a:t>
            </a:r>
            <a:r>
              <a:rPr lang="es-MX" sz="2000" dirty="0" smtClean="0">
                <a:solidFill>
                  <a:schemeClr val="tx1">
                    <a:lumMod val="85000"/>
                    <a:lumOff val="15000"/>
                  </a:schemeClr>
                </a:solidFill>
              </a:rPr>
              <a:t>.”</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up)">
                                      <p:cBhvr>
                                        <p:cTn id="31" dur="500"/>
                                        <p:tgtEl>
                                          <p:spTgt spid="6">
                                            <p:bg/>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up)">
                                      <p:cBhvr>
                                        <p:cTn id="34" dur="500"/>
                                        <p:tgtEl>
                                          <p:spTgt spid="6">
                                            <p:txEl>
                                              <p:pRg st="0" end="0"/>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Effect transition="in" filter="wipe(up)">
                                      <p:cBhvr>
                                        <p:cTn id="3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Tabla"/>
          <p:cNvGraphicFramePr>
            <a:graphicFrameLocks noGrp="1"/>
          </p:cNvGraphicFramePr>
          <p:nvPr/>
        </p:nvGraphicFramePr>
        <p:xfrm>
          <a:off x="500034" y="306700"/>
          <a:ext cx="8215370" cy="1828800"/>
        </p:xfrm>
        <a:graphic>
          <a:graphicData uri="http://schemas.openxmlformats.org/drawingml/2006/table">
            <a:tbl>
              <a:tblPr firstRow="1" bandRow="1">
                <a:tableStyleId>{5940675A-B579-460E-94D1-54222C63F5DA}</a:tableStyleId>
              </a:tblPr>
              <a:tblGrid>
                <a:gridCol w="4107685"/>
                <a:gridCol w="4107685"/>
              </a:tblGrid>
              <a:tr h="370840">
                <a:tc>
                  <a:txBody>
                    <a:bodyPr/>
                    <a:lstStyle/>
                    <a:p>
                      <a:pPr algn="just"/>
                      <a:r>
                        <a:rPr lang="es-MX" sz="1900" dirty="0" smtClean="0"/>
                        <a:t> 2) Que el </a:t>
                      </a:r>
                      <a:r>
                        <a:rPr lang="es-MX" sz="1900" b="1" dirty="0" smtClean="0">
                          <a:solidFill>
                            <a:schemeClr val="accent6">
                              <a:lumMod val="75000"/>
                            </a:schemeClr>
                          </a:solidFill>
                        </a:rPr>
                        <a:t>hecho de que </a:t>
                      </a:r>
                      <a:r>
                        <a:rPr lang="es-MX" sz="1900" dirty="0" smtClean="0"/>
                        <a:t>los propios clientes hayan contratado a los transportistas para el retiro de las mismas en el depósito de la empresa situado en la Provincia de Buenos Aires con </a:t>
                      </a:r>
                      <a:r>
                        <a:rPr lang="es-MX" sz="1900" b="1" dirty="0" smtClean="0"/>
                        <a:t>flete a su cargo </a:t>
                      </a:r>
                      <a:r>
                        <a:rPr lang="es-MX" sz="1900" dirty="0" smtClean="0"/>
                        <a:t>→</a:t>
                      </a:r>
                    </a:p>
                  </a:txBody>
                  <a:tcPr/>
                </a:tc>
                <a:tc>
                  <a:txBody>
                    <a:bodyPr/>
                    <a:lstStyle/>
                    <a:p>
                      <a:pPr algn="just"/>
                      <a:r>
                        <a:rPr lang="es-MX" sz="1900" dirty="0" smtClean="0"/>
                        <a:t> ▪ </a:t>
                      </a:r>
                      <a:r>
                        <a:rPr lang="es-MX" sz="1900" b="1" dirty="0" smtClean="0">
                          <a:solidFill>
                            <a:schemeClr val="accent6">
                              <a:lumMod val="75000"/>
                            </a:schemeClr>
                          </a:solidFill>
                        </a:rPr>
                        <a:t>no significa </a:t>
                      </a:r>
                      <a:r>
                        <a:rPr lang="es-MX" sz="1900" dirty="0" smtClean="0"/>
                        <a:t>que las operaciones se hayan realizado de una manera distinta, o entre presentes, como lo argumenta la recurrente, sino que ello es consecuencia de que el pedido ya ha sido </a:t>
                      </a:r>
                      <a:r>
                        <a:rPr lang="es-MX" sz="1900" b="1" dirty="0" smtClean="0">
                          <a:solidFill>
                            <a:schemeClr val="accent6">
                              <a:lumMod val="75000"/>
                            </a:schemeClr>
                          </a:solidFill>
                        </a:rPr>
                        <a:t>aceptado con anterioridad</a:t>
                      </a:r>
                      <a:r>
                        <a:rPr lang="es-MX" sz="1900" dirty="0" smtClean="0"/>
                        <a:t>.</a:t>
                      </a:r>
                    </a:p>
                  </a:txBody>
                  <a:tcPr/>
                </a:tc>
              </a:tr>
            </a:tbl>
          </a:graphicData>
        </a:graphic>
      </p:graphicFrame>
      <p:sp>
        <p:nvSpPr>
          <p:cNvPr id="11" name="Marcador de contenido 2"/>
          <p:cNvSpPr txBox="1">
            <a:spLocks/>
          </p:cNvSpPr>
          <p:nvPr/>
        </p:nvSpPr>
        <p:spPr>
          <a:xfrm>
            <a:off x="500034" y="2214554"/>
            <a:ext cx="8229600" cy="3143272"/>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1900" dirty="0" smtClean="0">
                <a:solidFill>
                  <a:schemeClr val="tx1">
                    <a:lumMod val="85000"/>
                    <a:lumOff val="15000"/>
                  </a:schemeClr>
                </a:solidFill>
              </a:rPr>
              <a:t>3.) Que ha quedado demostrado que la concreción de las operaciones se realiza por  alguno de los medios previstos en </a:t>
            </a:r>
            <a:r>
              <a:rPr lang="es-MX" sz="1900" b="1" dirty="0" smtClean="0">
                <a:solidFill>
                  <a:schemeClr val="accent6">
                    <a:lumMod val="75000"/>
                  </a:schemeClr>
                </a:solidFill>
              </a:rPr>
              <a:t>el último párrafo del art. 1° del C.M. </a:t>
            </a:r>
            <a:r>
              <a:rPr lang="es-MX" sz="1900" dirty="0" smtClean="0">
                <a:solidFill>
                  <a:schemeClr val="tx1">
                    <a:lumMod val="85000"/>
                    <a:lumOff val="15000"/>
                  </a:schemeClr>
                </a:solidFill>
              </a:rPr>
              <a:t>y, cuando se da esta situación, lo que prevalece a efectos de la atribución de los ingresos, es el domicilio del adquirente de los bienes, tal como lo establece el artículo 2º inc. b) último párrafo del Convenio Multilateral.</a:t>
            </a:r>
          </a:p>
          <a:p>
            <a:pPr marL="342900" lvl="0" indent="-342900" algn="just">
              <a:spcBef>
                <a:spcPct val="20000"/>
              </a:spcBef>
              <a:buClr>
                <a:schemeClr val="accent3">
                  <a:lumMod val="50000"/>
                </a:schemeClr>
              </a:buClr>
            </a:pPr>
            <a:r>
              <a:rPr lang="es-MX" sz="1900" dirty="0" smtClean="0">
                <a:solidFill>
                  <a:schemeClr val="tx1">
                    <a:lumMod val="85000"/>
                    <a:lumOff val="15000"/>
                  </a:schemeClr>
                </a:solidFill>
              </a:rPr>
              <a:t>3.1) Que en las presentes actuaciones está claramente definido que </a:t>
            </a:r>
            <a:r>
              <a:rPr lang="es-MX" sz="1900" u="sng" dirty="0" smtClean="0">
                <a:solidFill>
                  <a:schemeClr val="tx1">
                    <a:lumMod val="85000"/>
                    <a:lumOff val="15000"/>
                  </a:schemeClr>
                </a:solidFill>
              </a:rPr>
              <a:t>el domicilio  principal de actividades de las empresas compradoras está en la Provincia de Misiones</a:t>
            </a:r>
            <a:r>
              <a:rPr lang="es-MX" sz="1900" dirty="0" smtClean="0">
                <a:solidFill>
                  <a:schemeClr val="tx1">
                    <a:lumMod val="85000"/>
                    <a:lumOff val="15000"/>
                  </a:schemeClr>
                </a:solidFill>
              </a:rPr>
              <a:t>, que allí es donde tiene destino final los bienes objeto de cada transacción; no quedando dudas de que los ingresos deben ser atribuidos a dicha jurisdicción.</a:t>
            </a:r>
            <a:endParaRPr lang="es-MX" sz="1900" dirty="0" err="1" smtClean="0">
              <a:solidFill>
                <a:schemeClr val="tx1">
                  <a:lumMod val="85000"/>
                  <a:lumOff val="15000"/>
                </a:schemeClr>
              </a:solidFill>
            </a:endParaRPr>
          </a:p>
        </p:txBody>
      </p:sp>
      <p:sp>
        <p:nvSpPr>
          <p:cNvPr id="12" name="Marcador de contenido 2"/>
          <p:cNvSpPr txBox="1">
            <a:spLocks/>
          </p:cNvSpPr>
          <p:nvPr/>
        </p:nvSpPr>
        <p:spPr>
          <a:xfrm>
            <a:off x="1785918" y="5500702"/>
            <a:ext cx="5643602" cy="500042"/>
          </a:xfrm>
          <a:prstGeom prst="rect">
            <a:avLst/>
          </a:prstGeom>
          <a:ln>
            <a:solidFill>
              <a:schemeClr val="tx1"/>
            </a:solidFill>
          </a:ln>
        </p:spPr>
        <p:txBody>
          <a:bodyPr vert="horz" lIns="91440" tIns="45720" rIns="91440" bIns="45720" rtlCol="0">
            <a:noAutofit/>
          </a:bodyPr>
          <a:lstStyle/>
          <a:p>
            <a:pPr marL="342900" lvl="0" indent="-342900" algn="ctr">
              <a:spcBef>
                <a:spcPct val="20000"/>
              </a:spcBef>
              <a:buClr>
                <a:schemeClr val="accent3">
                  <a:lumMod val="50000"/>
                </a:schemeClr>
              </a:buClr>
            </a:pPr>
            <a:r>
              <a:rPr lang="es-MX" sz="1900" b="1" dirty="0" err="1" smtClean="0">
                <a:solidFill>
                  <a:schemeClr val="tx1">
                    <a:lumMod val="85000"/>
                    <a:lumOff val="15000"/>
                  </a:schemeClr>
                </a:solidFill>
              </a:rPr>
              <a:t>Solvay</a:t>
            </a:r>
            <a:r>
              <a:rPr lang="es-MX" sz="1900" b="1" dirty="0" smtClean="0">
                <a:solidFill>
                  <a:schemeClr val="tx1">
                    <a:lumMod val="85000"/>
                    <a:lumOff val="15000"/>
                  </a:schemeClr>
                </a:solidFill>
              </a:rPr>
              <a:t> </a:t>
            </a:r>
            <a:r>
              <a:rPr lang="es-MX" sz="1900" b="1" dirty="0" err="1" smtClean="0">
                <a:solidFill>
                  <a:schemeClr val="tx1">
                    <a:lumMod val="85000"/>
                    <a:lumOff val="15000"/>
                  </a:schemeClr>
                </a:solidFill>
              </a:rPr>
              <a:t>Indupa</a:t>
            </a:r>
            <a:r>
              <a:rPr lang="es-MX" sz="1900" b="1" dirty="0" smtClean="0">
                <a:solidFill>
                  <a:schemeClr val="tx1">
                    <a:lumMod val="85000"/>
                    <a:lumOff val="15000"/>
                  </a:schemeClr>
                </a:solidFill>
              </a:rPr>
              <a:t> S.A.I.C. c/Provincia de Misiones</a:t>
            </a:r>
            <a:endParaRPr lang="it-IT" sz="1900" b="1" dirty="0" smtClean="0">
              <a:solidFill>
                <a:schemeClr val="tx1">
                  <a:lumMod val="85000"/>
                  <a:lumOff val="15000"/>
                </a:schemeClr>
              </a:solidFill>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1">
                                            <p:bg/>
                                          </p:spTgt>
                                        </p:tgtEl>
                                        <p:attrNameLst>
                                          <p:attrName>style.visibility</p:attrName>
                                        </p:attrNameLst>
                                      </p:cBhvr>
                                      <p:to>
                                        <p:strVal val="visible"/>
                                      </p:to>
                                    </p:set>
                                    <p:animEffect transition="in" filter="wipe(up)">
                                      <p:cBhvr>
                                        <p:cTn id="12" dur="500"/>
                                        <p:tgtEl>
                                          <p:spTgt spid="11">
                                            <p:bg/>
                                          </p:spTgt>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wipe(up)">
                                      <p:cBhvr>
                                        <p:cTn id="15" dur="500"/>
                                        <p:tgtEl>
                                          <p:spTgt spid="11">
                                            <p:txEl>
                                              <p:pRg st="0" end="0"/>
                                            </p:tx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11">
                                            <p:txEl>
                                              <p:pRg st="1" end="1"/>
                                            </p:txEl>
                                          </p:spTgt>
                                        </p:tgtEl>
                                        <p:attrNameLst>
                                          <p:attrName>style.visibility</p:attrName>
                                        </p:attrNameLst>
                                      </p:cBhvr>
                                      <p:to>
                                        <p:strVal val="visible"/>
                                      </p:to>
                                    </p:set>
                                    <p:animEffect transition="in" filter="wipe(up)">
                                      <p:cBhvr>
                                        <p:cTn id="18" dur="500"/>
                                        <p:tgtEl>
                                          <p:spTgt spid="1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12">
                                            <p:bg/>
                                          </p:spTgt>
                                        </p:tgtEl>
                                        <p:attrNameLst>
                                          <p:attrName>style.visibility</p:attrName>
                                        </p:attrNameLst>
                                      </p:cBhvr>
                                      <p:to>
                                        <p:strVal val="visible"/>
                                      </p:to>
                                    </p:set>
                                    <p:animEffect transition="in" filter="wipe(up)">
                                      <p:cBhvr>
                                        <p:cTn id="23" dur="500"/>
                                        <p:tgtEl>
                                          <p:spTgt spid="12">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2">
                                            <p:txEl>
                                              <p:pRg st="0" end="0"/>
                                            </p:txEl>
                                          </p:spTgt>
                                        </p:tgtEl>
                                        <p:attrNameLst>
                                          <p:attrName>style.visibility</p:attrName>
                                        </p:attrNameLst>
                                      </p:cBhvr>
                                      <p:to>
                                        <p:strVal val="visible"/>
                                      </p:to>
                                    </p:set>
                                    <p:animEffect transition="in" filter="wipe(up)">
                                      <p:cBhvr>
                                        <p:cTn id="26" dur="5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animBg="1"/>
      <p:bldP spid="12"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MEDIOS ELECTRÓNICO (E-MAIL)</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10 de diciembre de 2013</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63/2013 (C.A.)</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357718"/>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 En estas actuaciones la forma en que realizan las operaciones de venta, esto es, por medio de comunicaciones </a:t>
            </a:r>
            <a:r>
              <a:rPr lang="es-MX" sz="2000" u="sng" dirty="0" smtClean="0">
                <a:solidFill>
                  <a:schemeClr val="tx1">
                    <a:lumMod val="85000"/>
                    <a:lumOff val="15000"/>
                  </a:schemeClr>
                </a:solidFill>
              </a:rPr>
              <a:t>telefónicas</a:t>
            </a:r>
            <a:r>
              <a:rPr lang="es-MX" sz="2000" dirty="0" smtClean="0">
                <a:solidFill>
                  <a:schemeClr val="tx1">
                    <a:lumMod val="85000"/>
                    <a:lumOff val="15000"/>
                  </a:schemeClr>
                </a:solidFill>
              </a:rPr>
              <a:t> y/o mediante el </a:t>
            </a:r>
            <a:r>
              <a:rPr lang="es-MX" sz="2000" u="sng" dirty="0" smtClean="0">
                <a:solidFill>
                  <a:schemeClr val="tx1">
                    <a:lumMod val="85000"/>
                    <a:lumOff val="15000"/>
                  </a:schemeClr>
                </a:solidFill>
              </a:rPr>
              <a:t>uso de la red de internet</a:t>
            </a:r>
            <a:r>
              <a:rPr lang="es-MX" sz="2000" dirty="0" smtClean="0">
                <a:solidFill>
                  <a:schemeClr val="tx1">
                    <a:lumMod val="85000"/>
                    <a:lumOff val="15000"/>
                  </a:schemeClr>
                </a:solidFill>
              </a:rPr>
              <a:t> (correo electrónico). </a:t>
            </a:r>
            <a:r>
              <a:rPr lang="es-MX" sz="2000" u="sng" dirty="0" smtClean="0">
                <a:solidFill>
                  <a:schemeClr val="tx1">
                    <a:lumMod val="85000"/>
                    <a:lumOff val="15000"/>
                  </a:schemeClr>
                </a:solidFill>
              </a:rPr>
              <a:t>Resolución General N° 83/2002</a:t>
            </a:r>
          </a:p>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“A los efectos de la atribución de ingresos prevista en el inciso b) in fine del artículo 2° del Convenio Multilateral del 18-8-77, </a:t>
            </a:r>
            <a:r>
              <a:rPr lang="es-MX" sz="2000" u="sng" dirty="0" smtClean="0">
                <a:solidFill>
                  <a:schemeClr val="tx1">
                    <a:lumMod val="85000"/>
                    <a:lumOff val="15000"/>
                  </a:schemeClr>
                </a:solidFill>
              </a:rPr>
              <a:t>se entenderá </a:t>
            </a:r>
            <a:r>
              <a:rPr lang="es-MX" sz="2000" dirty="0" smtClean="0">
                <a:solidFill>
                  <a:schemeClr val="tx1">
                    <a:lumMod val="85000"/>
                    <a:lumOff val="15000"/>
                  </a:schemeClr>
                </a:solidFill>
              </a:rPr>
              <a:t>que el vendedor de los bienes, o el locador de las obras o servicios, </a:t>
            </a:r>
            <a:r>
              <a:rPr lang="es-MX" sz="2000" u="sng" dirty="0" smtClean="0">
                <a:solidFill>
                  <a:schemeClr val="tx1">
                    <a:lumMod val="85000"/>
                    <a:lumOff val="15000"/>
                  </a:schemeClr>
                </a:solidFill>
              </a:rPr>
              <a:t>ha efectuado gastos</a:t>
            </a:r>
            <a:r>
              <a:rPr lang="es-MX" sz="2000" dirty="0" smtClean="0">
                <a:solidFill>
                  <a:schemeClr val="tx1">
                    <a:lumMod val="85000"/>
                    <a:lumOff val="15000"/>
                  </a:schemeClr>
                </a:solidFill>
              </a:rPr>
              <a:t> en la jurisdicción del domicilio del adquirente o locatario de los mismos, en el momento en el que estos últimos formulen su pedido a través de medios electrónicos por Internet o sistema similar a ella.”</a:t>
            </a:r>
          </a:p>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 Cabe a la misma la aplicación de lo preceptuado por el último párrafo del artículo 1° y la última parte del inciso b) del artículo 2° del Convenio Multilateral, a los fines del cálculo del coeficiente de ingresos previsto en dichas normas.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up)">
                                      <p:cBhvr>
                                        <p:cTn id="3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714356"/>
            <a:ext cx="8229600" cy="3929090"/>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Que </a:t>
            </a:r>
            <a:r>
              <a:rPr lang="es-MX" sz="2400" b="1" u="sng" dirty="0" smtClean="0">
                <a:solidFill>
                  <a:srgbClr val="0070C0"/>
                </a:solidFill>
              </a:rPr>
              <a:t>sin perjuicio de esto último</a:t>
            </a:r>
            <a:r>
              <a:rPr lang="es-MX" sz="2400" dirty="0" smtClean="0">
                <a:solidFill>
                  <a:schemeClr val="tx1">
                    <a:lumMod val="85000"/>
                    <a:lumOff val="15000"/>
                  </a:schemeClr>
                </a:solidFill>
              </a:rPr>
              <a:t>, es importante tener presente que los compradores radicados en la Provincia de Corrientes no son clientes comunes sino que son  asociados de la Cooperativa recurrente, con lo cual existe </a:t>
            </a:r>
            <a:r>
              <a:rPr lang="es-MX" sz="2400" u="sng" dirty="0" smtClean="0">
                <a:solidFill>
                  <a:schemeClr val="tx1">
                    <a:lumMod val="85000"/>
                    <a:lumOff val="15000"/>
                  </a:schemeClr>
                </a:solidFill>
              </a:rPr>
              <a:t>un conocimiento mutuo</a:t>
            </a:r>
            <a:r>
              <a:rPr lang="es-MX" sz="2400" dirty="0" smtClean="0">
                <a:solidFill>
                  <a:schemeClr val="tx1">
                    <a:lumMod val="85000"/>
                    <a:lumOff val="15000"/>
                  </a:schemeClr>
                </a:solidFill>
              </a:rPr>
              <a:t>, que hace que la entidad </a:t>
            </a:r>
            <a:r>
              <a:rPr lang="es-MX" sz="2400" u="sng" dirty="0" smtClean="0">
                <a:solidFill>
                  <a:schemeClr val="tx1">
                    <a:lumMod val="85000"/>
                    <a:lumOff val="15000"/>
                  </a:schemeClr>
                </a:solidFill>
              </a:rPr>
              <a:t>conozca perfectamente el destino de los productos vendidos</a:t>
            </a:r>
            <a:r>
              <a:rPr lang="es-MX" sz="2400" dirty="0" smtClean="0">
                <a:solidFill>
                  <a:schemeClr val="tx1">
                    <a:lumMod val="85000"/>
                    <a:lumOff val="15000"/>
                  </a:schemeClr>
                </a:solidFill>
              </a:rPr>
              <a:t>.</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Que asimismo, se debe puntualizar que la Provincia de Corrientes consigna que en la respuesta dada a un requerimiento de informes, un cliente afirma que los </a:t>
            </a:r>
            <a:r>
              <a:rPr lang="es-MX" sz="2400" u="sng" dirty="0" smtClean="0">
                <a:solidFill>
                  <a:schemeClr val="tx1">
                    <a:lumMod val="85000"/>
                    <a:lumOff val="15000"/>
                  </a:schemeClr>
                </a:solidFill>
              </a:rPr>
              <a:t>gastos de fletes</a:t>
            </a:r>
            <a:r>
              <a:rPr lang="es-MX" sz="2400" dirty="0" smtClean="0">
                <a:solidFill>
                  <a:schemeClr val="tx1">
                    <a:lumMod val="85000"/>
                    <a:lumOff val="15000"/>
                  </a:schemeClr>
                </a:solidFill>
              </a:rPr>
              <a:t> están a cargo del proveedor. </a:t>
            </a:r>
          </a:p>
        </p:txBody>
      </p:sp>
      <p:sp>
        <p:nvSpPr>
          <p:cNvPr id="3" name="Marcador de contenido 2"/>
          <p:cNvSpPr txBox="1">
            <a:spLocks/>
          </p:cNvSpPr>
          <p:nvPr/>
        </p:nvSpPr>
        <p:spPr>
          <a:xfrm>
            <a:off x="500034" y="4714884"/>
            <a:ext cx="8229600" cy="857256"/>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200" dirty="0" smtClean="0">
                <a:solidFill>
                  <a:schemeClr val="tx1">
                    <a:lumMod val="85000"/>
                    <a:lumOff val="15000"/>
                  </a:schemeClr>
                </a:solidFill>
              </a:rPr>
              <a:t>Expediente C.M. Nº 999/2011 “Crac Cooperativa de Provisión de Rectificadores Automotores c/Provincia de Corrientes”</a:t>
            </a:r>
            <a:endParaRPr lang="es-MX" sz="2200" b="1" dirty="0" smtClean="0">
              <a:solidFill>
                <a:schemeClr val="tx1">
                  <a:lumMod val="85000"/>
                  <a:lumOff val="15000"/>
                </a:schemeClr>
              </a:solidFill>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wipe(up)">
                                      <p:cBhvr>
                                        <p:cTn id="15" dur="500"/>
                                        <p:tgtEl>
                                          <p:spTgt spid="5">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bg/>
                                          </p:spTgt>
                                        </p:tgtEl>
                                        <p:attrNameLst>
                                          <p:attrName>style.visibility</p:attrName>
                                        </p:attrNameLst>
                                      </p:cBhvr>
                                      <p:to>
                                        <p:strVal val="visible"/>
                                      </p:to>
                                    </p:set>
                                    <p:animEffect transition="in" filter="wipe(up)">
                                      <p:cBhvr>
                                        <p:cTn id="20" dur="500"/>
                                        <p:tgtEl>
                                          <p:spTgt spid="3">
                                            <p:bg/>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wipe(up)">
                                      <p:cBhvr>
                                        <p:cTn id="2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P spid="3" grpId="0" build="p"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2800" dirty="0" smtClean="0"/>
              <a:t>Asignación de ingresos: SERVICIOS POTENCIALES</a:t>
            </a:r>
            <a:endParaRPr lang="es-ES" sz="28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17 de julio de 2013</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28/2013 (C.A.)</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2714644"/>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Prestación médico asistencial en diversos puntos de país, entre ellos la Provincia de Buenos Aires.</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1) Que el servicio se presta a quien lo requiera, es decir, que no todos los beneficiarios del mismo lo utilizan, lo cual no desvirtúa que la jurisdicción en donde se presta el servicio deba participar de la distribución del total de los ingresos que el sistema genera. </a:t>
            </a:r>
          </a:p>
        </p:txBody>
      </p:sp>
      <p:sp>
        <p:nvSpPr>
          <p:cNvPr id="6" name="Marcador de contenido 2"/>
          <p:cNvSpPr txBox="1">
            <a:spLocks/>
          </p:cNvSpPr>
          <p:nvPr/>
        </p:nvSpPr>
        <p:spPr>
          <a:xfrm>
            <a:off x="500034" y="4572008"/>
            <a:ext cx="8229600" cy="1571636"/>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El hecho de que los servicios que presta no siempre son efectivos </a:t>
            </a:r>
            <a:r>
              <a:rPr lang="es-MX" sz="2400" b="1" dirty="0" smtClean="0">
                <a:solidFill>
                  <a:srgbClr val="FF0000"/>
                </a:solidFill>
              </a:rPr>
              <a:t>sino que son potenciales</a:t>
            </a:r>
            <a:r>
              <a:rPr lang="es-MX" sz="2400" dirty="0" smtClean="0">
                <a:solidFill>
                  <a:schemeClr val="tx1">
                    <a:lumMod val="85000"/>
                    <a:lumOff val="15000"/>
                  </a:schemeClr>
                </a:solidFill>
              </a:rPr>
              <a:t>, </a:t>
            </a:r>
            <a:r>
              <a:rPr lang="es-MX" sz="2400" u="sng" dirty="0" smtClean="0">
                <a:solidFill>
                  <a:schemeClr val="tx1">
                    <a:lumMod val="85000"/>
                    <a:lumOff val="15000"/>
                  </a:schemeClr>
                </a:solidFill>
              </a:rPr>
              <a:t>no puede convalidar </a:t>
            </a:r>
            <a:r>
              <a:rPr lang="es-MX" sz="2400" dirty="0" smtClean="0">
                <a:solidFill>
                  <a:schemeClr val="tx1">
                    <a:lumMod val="85000"/>
                    <a:lumOff val="15000"/>
                  </a:schemeClr>
                </a:solidFill>
              </a:rPr>
              <a:t>que los ingresos se atribuyan </a:t>
            </a:r>
            <a:r>
              <a:rPr lang="es-MX" sz="2400" u="sng" dirty="0" smtClean="0">
                <a:solidFill>
                  <a:schemeClr val="tx1">
                    <a:lumMod val="85000"/>
                    <a:lumOff val="15000"/>
                  </a:schemeClr>
                </a:solidFill>
              </a:rPr>
              <a:t>al lugar de concertación del contrato </a:t>
            </a:r>
            <a:r>
              <a:rPr lang="es-MX" sz="2400" dirty="0" smtClean="0">
                <a:solidFill>
                  <a:schemeClr val="tx1">
                    <a:lumMod val="85000"/>
                    <a:lumOff val="15000"/>
                  </a:schemeClr>
                </a:solidFill>
              </a:rPr>
              <a:t>(coincide con el domicilio del adquirente).</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Effect transition="in" filter="wipe(up)">
                                      <p:cBhvr>
                                        <p:cTn id="34" dur="500"/>
                                        <p:tgtEl>
                                          <p:spTgt spid="6">
                                            <p:bg/>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up)">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714356"/>
            <a:ext cx="8229600" cy="3643338"/>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2) Que los datos que la Provincia de Buenos Aires pretendiera que le suministrara la empresa, sin resultados positivos, consistentes en un detalle de los empleados que recibieron cobertura médica, </a:t>
            </a:r>
            <a:r>
              <a:rPr lang="es-MX" sz="2400" u="sng" dirty="0" smtClean="0">
                <a:solidFill>
                  <a:schemeClr val="tx1">
                    <a:lumMod val="85000"/>
                    <a:lumOff val="15000"/>
                  </a:schemeClr>
                </a:solidFill>
              </a:rPr>
              <a:t>es una de las formas, razonable</a:t>
            </a:r>
            <a:r>
              <a:rPr lang="es-MX" sz="2400" dirty="0" smtClean="0">
                <a:solidFill>
                  <a:schemeClr val="tx1">
                    <a:lumMod val="85000"/>
                    <a:lumOff val="15000"/>
                  </a:schemeClr>
                </a:solidFill>
              </a:rPr>
              <a:t> y útil para distribuir los ingresos en función a las prestaciones efectivas que la empresa ha realizado en las jurisdicciones -Resolución (CA) N° 08/2011 ratificada por Resolución (CP) N° 09/2001-. </a:t>
            </a:r>
          </a:p>
          <a:p>
            <a:pPr marL="342900" lvl="0" indent="-342900" algn="just">
              <a:spcBef>
                <a:spcPct val="20000"/>
              </a:spcBef>
              <a:buClr>
                <a:schemeClr val="accent3">
                  <a:lumMod val="50000"/>
                </a:schemeClr>
              </a:buClr>
            </a:pPr>
            <a:r>
              <a:rPr lang="es-MX" sz="2400" b="1" dirty="0" smtClean="0">
                <a:solidFill>
                  <a:schemeClr val="tx1">
                    <a:lumMod val="85000"/>
                    <a:lumOff val="15000"/>
                  </a:schemeClr>
                </a:solidFill>
              </a:rPr>
              <a:t>“International </a:t>
            </a:r>
            <a:r>
              <a:rPr lang="es-MX" sz="2400" b="1" dirty="0" err="1" smtClean="0">
                <a:solidFill>
                  <a:schemeClr val="tx1">
                    <a:lumMod val="85000"/>
                    <a:lumOff val="15000"/>
                  </a:schemeClr>
                </a:solidFill>
              </a:rPr>
              <a:t>Health</a:t>
            </a:r>
            <a:r>
              <a:rPr lang="es-MX" sz="2400" b="1" dirty="0" smtClean="0">
                <a:solidFill>
                  <a:schemeClr val="tx1">
                    <a:lumMod val="85000"/>
                    <a:lumOff val="15000"/>
                  </a:schemeClr>
                </a:solidFill>
              </a:rPr>
              <a:t> </a:t>
            </a:r>
            <a:r>
              <a:rPr lang="es-MX" sz="2400" b="1" dirty="0" err="1" smtClean="0">
                <a:solidFill>
                  <a:schemeClr val="tx1">
                    <a:lumMod val="85000"/>
                    <a:lumOff val="15000"/>
                  </a:schemeClr>
                </a:solidFill>
              </a:rPr>
              <a:t>Services</a:t>
            </a:r>
            <a:r>
              <a:rPr lang="es-MX" sz="2400" b="1" dirty="0" smtClean="0">
                <a:solidFill>
                  <a:schemeClr val="tx1">
                    <a:lumMod val="85000"/>
                    <a:lumOff val="15000"/>
                  </a:schemeClr>
                </a:solidFill>
              </a:rPr>
              <a:t> Argentina S.A. c/Provincia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wipe(up)">
                                      <p:cBhvr>
                                        <p:cTn id="1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PROVISIÓN DE GASTOS</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15 de abril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38/2015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428596" y="1857364"/>
            <a:ext cx="8229600" cy="2428892"/>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Sin embargo, en este punto, cabe hacer la excepción respecto de las cuentas o rubros que representan una “</a:t>
            </a:r>
            <a:r>
              <a:rPr lang="es-MX" sz="2400" b="1" dirty="0" smtClean="0">
                <a:solidFill>
                  <a:srgbClr val="FF0000"/>
                </a:solidFill>
              </a:rPr>
              <a:t>previsión de gastos futuros</a:t>
            </a:r>
            <a:r>
              <a:rPr lang="es-MX" sz="2400" dirty="0" smtClean="0">
                <a:solidFill>
                  <a:schemeClr val="tx1">
                    <a:lumMod val="85000"/>
                    <a:lumOff val="15000"/>
                  </a:schemeClr>
                </a:solidFill>
              </a:rPr>
              <a:t>”, donde la Comisión tiene dicho que se trata de un </a:t>
            </a:r>
            <a:r>
              <a:rPr lang="es-MX" sz="2400" u="sng" dirty="0" smtClean="0">
                <a:solidFill>
                  <a:schemeClr val="tx1">
                    <a:lumMod val="85000"/>
                    <a:lumOff val="15000"/>
                  </a:schemeClr>
                </a:solidFill>
              </a:rPr>
              <a:t>gasto no computable </a:t>
            </a:r>
            <a:r>
              <a:rPr lang="es-MX" sz="2400" dirty="0" smtClean="0">
                <a:solidFill>
                  <a:schemeClr val="tx1">
                    <a:lumMod val="85000"/>
                    <a:lumOff val="15000"/>
                  </a:schemeClr>
                </a:solidFill>
              </a:rPr>
              <a:t>por lo cual en este aspecto, el ajuste no puede prosperar.</a:t>
            </a:r>
          </a:p>
          <a:p>
            <a:pPr marL="342900" lvl="0" indent="-342900" algn="just">
              <a:spcBef>
                <a:spcPct val="20000"/>
              </a:spcBef>
              <a:buClr>
                <a:schemeClr val="accent3">
                  <a:lumMod val="50000"/>
                </a:schemeClr>
              </a:buClr>
            </a:pPr>
            <a:r>
              <a:rPr lang="es-MX" sz="2400" b="1" dirty="0" err="1" smtClean="0">
                <a:solidFill>
                  <a:schemeClr val="tx1">
                    <a:lumMod val="85000"/>
                    <a:lumOff val="15000"/>
                  </a:schemeClr>
                </a:solidFill>
              </a:rPr>
              <a:t>Expte</a:t>
            </a:r>
            <a:r>
              <a:rPr lang="es-MX" sz="2400" b="1" dirty="0" smtClean="0">
                <a:solidFill>
                  <a:schemeClr val="tx1">
                    <a:lumMod val="85000"/>
                    <a:lumOff val="15000"/>
                  </a:schemeClr>
                </a:solidFill>
              </a:rPr>
              <a:t>. C. M. N° 1202/2014 “BGH S.A. c/Ciudad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txBox="1">
            <a:spLocks/>
          </p:cNvSpPr>
          <p:nvPr/>
        </p:nvSpPr>
        <p:spPr>
          <a:xfrm>
            <a:off x="500034" y="285728"/>
            <a:ext cx="8229600" cy="1714512"/>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puesto que ello significa que los ingresos provienen de la jurisdicción donde se encuentra </a:t>
            </a:r>
            <a:r>
              <a:rPr lang="es-MX" sz="2400" u="sng" dirty="0" smtClean="0">
                <a:solidFill>
                  <a:schemeClr val="tx1">
                    <a:lumMod val="85000"/>
                    <a:lumOff val="15000"/>
                  </a:schemeClr>
                </a:solidFill>
              </a:rPr>
              <a:t>radicado el comprador </a:t>
            </a:r>
            <a:r>
              <a:rPr lang="es-MX" sz="2400" dirty="0" smtClean="0">
                <a:solidFill>
                  <a:schemeClr val="tx1">
                    <a:lumMod val="85000"/>
                    <a:lumOff val="15000"/>
                  </a:schemeClr>
                </a:solidFill>
              </a:rPr>
              <a:t>en el caso las distintas sucursales diseminadas en varias jurisdicciones.</a:t>
            </a:r>
          </a:p>
        </p:txBody>
      </p:sp>
      <p:sp>
        <p:nvSpPr>
          <p:cNvPr id="6" name="Marcador de contenido 2"/>
          <p:cNvSpPr txBox="1">
            <a:spLocks/>
          </p:cNvSpPr>
          <p:nvPr/>
        </p:nvSpPr>
        <p:spPr>
          <a:xfrm>
            <a:off x="500034" y="2143116"/>
            <a:ext cx="8229600" cy="1828800"/>
          </a:xfrm>
          <a:prstGeom prst="rect">
            <a:avLst/>
          </a:prstGeom>
          <a:ln>
            <a:solidFill>
              <a:schemeClr val="tx1"/>
            </a:solidFill>
          </a:ln>
        </p:spPr>
        <p:txBody>
          <a:bodyPr vert="horz" lIns="91440" tIns="45720" rIns="91440" bIns="45720" rtlCol="0">
            <a:normAutofit fontScale="92500" lnSpcReduction="10000"/>
          </a:bodyPr>
          <a:lstStyle/>
          <a:p>
            <a:pPr marL="342900" lvl="0" indent="-342900" algn="just">
              <a:spcBef>
                <a:spcPct val="20000"/>
              </a:spcBef>
              <a:buClr>
                <a:schemeClr val="accent3">
                  <a:lumMod val="50000"/>
                </a:schemeClr>
              </a:buClr>
            </a:pPr>
            <a:r>
              <a:rPr lang="es-MX" sz="2600" dirty="0" smtClean="0">
                <a:solidFill>
                  <a:schemeClr val="tx1">
                    <a:lumMod val="85000"/>
                    <a:lumOff val="15000"/>
                  </a:schemeClr>
                </a:solidFill>
              </a:rPr>
              <a:t>Se resuelve:</a:t>
            </a:r>
          </a:p>
          <a:p>
            <a:pPr marL="342900" lvl="0" indent="-342900" algn="just">
              <a:spcBef>
                <a:spcPct val="20000"/>
              </a:spcBef>
              <a:buClr>
                <a:schemeClr val="accent3">
                  <a:lumMod val="50000"/>
                </a:schemeClr>
              </a:buClr>
            </a:pPr>
            <a:r>
              <a:rPr lang="es-MX" sz="2600" dirty="0" smtClean="0">
                <a:solidFill>
                  <a:schemeClr val="tx1">
                    <a:lumMod val="85000"/>
                    <a:lumOff val="15000"/>
                  </a:schemeClr>
                </a:solidFill>
              </a:rPr>
              <a:t>Que en consecuencia, la Provincia deberá readecuar su determinación atribuyendo los ingresos de las ventas de la empresa a las jurisdicciones de destino de los bienes que comercializa, </a:t>
            </a:r>
            <a:r>
              <a:rPr lang="es-MX" sz="2600" u="sng" dirty="0" smtClean="0">
                <a:solidFill>
                  <a:schemeClr val="tx1">
                    <a:lumMod val="85000"/>
                    <a:lumOff val="15000"/>
                  </a:schemeClr>
                </a:solidFill>
              </a:rPr>
              <a:t>en tanto la firma tenga conocimiento del mismo</a:t>
            </a:r>
            <a:r>
              <a:rPr lang="es-MX" sz="2600" dirty="0" smtClean="0">
                <a:solidFill>
                  <a:schemeClr val="tx1">
                    <a:lumMod val="85000"/>
                    <a:lumOff val="15000"/>
                  </a:schemeClr>
                </a:solidFill>
              </a:rPr>
              <a:t>.</a:t>
            </a:r>
          </a:p>
        </p:txBody>
      </p:sp>
      <p:sp>
        <p:nvSpPr>
          <p:cNvPr id="7" name="Marcador de contenido 2"/>
          <p:cNvSpPr txBox="1">
            <a:spLocks/>
          </p:cNvSpPr>
          <p:nvPr/>
        </p:nvSpPr>
        <p:spPr>
          <a:xfrm>
            <a:off x="500034" y="4143380"/>
            <a:ext cx="8215370" cy="1357322"/>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000" b="1" dirty="0" err="1" smtClean="0">
                <a:solidFill>
                  <a:schemeClr val="tx1">
                    <a:lumMod val="85000"/>
                    <a:lumOff val="15000"/>
                  </a:schemeClr>
                </a:solidFill>
              </a:rPr>
              <a:t>Expte</a:t>
            </a:r>
            <a:r>
              <a:rPr lang="es-MX" sz="2000" b="1" dirty="0" smtClean="0">
                <a:solidFill>
                  <a:schemeClr val="tx1">
                    <a:lumMod val="85000"/>
                    <a:lumOff val="15000"/>
                  </a:schemeClr>
                </a:solidFill>
              </a:rPr>
              <a:t>. C. M. N° 1125/2013 “Whirlpool Argentina S.A. c/Provincia de Buenos Aires”.</a:t>
            </a:r>
          </a:p>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Ratificado: RESOLUCIÓN N° 2/2016 (C.P.) Buenos Aires, 17 de marzo de 2016 </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up)">
                                      <p:cBhvr>
                                        <p:cTn id="7" dur="500"/>
                                        <p:tgtEl>
                                          <p:spTgt spid="5">
                                            <p:bg/>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up)">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wipe(up)">
                                      <p:cBhvr>
                                        <p:cTn id="15" dur="500"/>
                                        <p:tgtEl>
                                          <p:spTgt spid="6">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wipe(up)">
                                      <p:cBhvr>
                                        <p:cTn id="18" dur="500"/>
                                        <p:tgtEl>
                                          <p:spTgt spid="6">
                                            <p:txEl>
                                              <p:pRg st="0" end="0"/>
                                            </p:txEl>
                                          </p:spTgt>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wipe(up)">
                                      <p:cBhvr>
                                        <p:cTn id="21" dur="500"/>
                                        <p:tgtEl>
                                          <p:spTgt spid="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7">
                                            <p:bg/>
                                          </p:spTgt>
                                        </p:tgtEl>
                                        <p:attrNameLst>
                                          <p:attrName>style.visibility</p:attrName>
                                        </p:attrNameLst>
                                      </p:cBhvr>
                                      <p:to>
                                        <p:strVal val="visible"/>
                                      </p:to>
                                    </p:set>
                                    <p:animEffect transition="in" filter="wipe(up)">
                                      <p:cBhvr>
                                        <p:cTn id="26" dur="500"/>
                                        <p:tgtEl>
                                          <p:spTgt spid="7">
                                            <p:bg/>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7">
                                            <p:txEl>
                                              <p:pRg st="0" end="0"/>
                                            </p:txEl>
                                          </p:spTgt>
                                        </p:tgtEl>
                                        <p:attrNameLst>
                                          <p:attrName>style.visibility</p:attrName>
                                        </p:attrNameLst>
                                      </p:cBhvr>
                                      <p:to>
                                        <p:strVal val="visible"/>
                                      </p:to>
                                    </p:set>
                                    <p:animEffect transition="in" filter="wipe(up)">
                                      <p:cBhvr>
                                        <p:cTn id="29" dur="500"/>
                                        <p:tgtEl>
                                          <p:spTgt spid="7">
                                            <p:txEl>
                                              <p:pRg st="0" end="0"/>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up)">
                                      <p:cBhvr>
                                        <p:cTn id="32"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7"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SUBSIDIOS</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20 de mayo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43/2015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428596" y="1857364"/>
            <a:ext cx="8229600" cy="4357718"/>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no es posible escindir el subsidio o compensación indemnizatoria de la actividad de la Empresa toda vez que no existe tal subsidio sin actividad. La percepción de los subsidios está íntimamente relacionada con la actividad desarrollada por el beneficiario, en este caso para los adquirentes de los productos que comercializa la empresa, y </a:t>
            </a:r>
            <a:r>
              <a:rPr lang="es-MX" sz="2400" u="sng" dirty="0" smtClean="0">
                <a:solidFill>
                  <a:schemeClr val="tx1">
                    <a:lumMod val="85000"/>
                    <a:lumOff val="15000"/>
                  </a:schemeClr>
                </a:solidFill>
              </a:rPr>
              <a:t>constituye un ingreso para la misma que debe reputarse como lo que es</a:t>
            </a:r>
            <a:r>
              <a:rPr lang="es-MX" sz="2400" dirty="0" smtClean="0">
                <a:solidFill>
                  <a:schemeClr val="tx1">
                    <a:lumMod val="85000"/>
                    <a:lumOff val="15000"/>
                  </a:schemeClr>
                </a:solidFill>
              </a:rPr>
              <a:t>, un ingreso y, como tal, deberá computarse para el cálculo del coeficiente pertinente.</a:t>
            </a:r>
          </a:p>
          <a:p>
            <a:pPr marL="342900" lvl="0" indent="-342900" algn="just">
              <a:spcBef>
                <a:spcPct val="20000"/>
              </a:spcBef>
              <a:buClr>
                <a:schemeClr val="accent3">
                  <a:lumMod val="50000"/>
                </a:schemeClr>
              </a:buClr>
            </a:pPr>
            <a:r>
              <a:rPr lang="es-MX" sz="2400" b="1" dirty="0" err="1" smtClean="0">
                <a:solidFill>
                  <a:schemeClr val="tx1">
                    <a:lumMod val="85000"/>
                    <a:lumOff val="15000"/>
                  </a:schemeClr>
                </a:solidFill>
              </a:rPr>
              <a:t>Expte</a:t>
            </a:r>
            <a:r>
              <a:rPr lang="es-MX" sz="2400" b="1" dirty="0" smtClean="0">
                <a:solidFill>
                  <a:schemeClr val="tx1">
                    <a:lumMod val="85000"/>
                    <a:lumOff val="15000"/>
                  </a:schemeClr>
                </a:solidFill>
              </a:rPr>
              <a:t>. C. M. N° 1194/2014 “Sede </a:t>
            </a:r>
            <a:r>
              <a:rPr lang="es-MX" sz="2400" b="1" dirty="0" err="1" smtClean="0">
                <a:solidFill>
                  <a:schemeClr val="tx1">
                    <a:lumMod val="85000"/>
                    <a:lumOff val="15000"/>
                  </a:schemeClr>
                </a:solidFill>
              </a:rPr>
              <a:t>America</a:t>
            </a:r>
            <a:r>
              <a:rPr lang="es-MX" sz="2400" b="1" dirty="0" smtClean="0">
                <a:solidFill>
                  <a:schemeClr val="tx1">
                    <a:lumMod val="85000"/>
                    <a:lumOff val="15000"/>
                  </a:schemeClr>
                </a:solidFill>
              </a:rPr>
              <a:t> S.A. c/Ciudad Autónoma de Buenos Aires</a:t>
            </a:r>
          </a:p>
          <a:p>
            <a:pPr marL="342900" lvl="0" indent="-342900" algn="just">
              <a:spcBef>
                <a:spcPct val="20000"/>
              </a:spcBef>
              <a:buClr>
                <a:schemeClr val="accent3">
                  <a:lumMod val="50000"/>
                </a:schemeClr>
              </a:buClr>
            </a:pPr>
            <a:endParaRPr lang="es-MX" sz="2400" dirty="0" smtClean="0">
              <a:solidFill>
                <a:schemeClr val="tx1">
                  <a:lumMod val="85000"/>
                  <a:lumOff val="15000"/>
                </a:schemeClr>
              </a:solidFill>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REGALÍAS</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20 de mayo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41/2015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428596" y="1857364"/>
            <a:ext cx="8229600" cy="3786214"/>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Que esta Comisión Arbitral observa que la controversia estriba en determinar si las regalías son “</a:t>
            </a:r>
            <a:r>
              <a:rPr lang="es-MX" sz="2000" u="sng" dirty="0" smtClean="0">
                <a:solidFill>
                  <a:schemeClr val="tx1">
                    <a:lumMod val="85000"/>
                    <a:lumOff val="15000"/>
                  </a:schemeClr>
                </a:solidFill>
              </a:rPr>
              <a:t>gastos computables</a:t>
            </a:r>
            <a:r>
              <a:rPr lang="es-MX" sz="2000" dirty="0" smtClean="0">
                <a:solidFill>
                  <a:schemeClr val="tx1">
                    <a:lumMod val="85000"/>
                    <a:lumOff val="15000"/>
                  </a:schemeClr>
                </a:solidFill>
              </a:rPr>
              <a:t>” en los términos del segundo párrafo </a:t>
            </a:r>
            <a:r>
              <a:rPr lang="es-MX" sz="2000" dirty="0" smtClean="0">
                <a:solidFill>
                  <a:srgbClr val="FF0000"/>
                </a:solidFill>
              </a:rPr>
              <a:t>del art. 3º del Convenio Multilateral </a:t>
            </a:r>
            <a:r>
              <a:rPr lang="es-MX" sz="2000" dirty="0" smtClean="0">
                <a:solidFill>
                  <a:schemeClr val="tx1">
                    <a:lumMod val="85000"/>
                    <a:lumOff val="15000"/>
                  </a:schemeClr>
                </a:solidFill>
              </a:rPr>
              <a:t>y en la correcta atribución de los sueldos y cargas sociales.</a:t>
            </a:r>
          </a:p>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Que en los que hace al primer aspecto, se entiende que </a:t>
            </a:r>
            <a:r>
              <a:rPr lang="es-MX" sz="2000" u="sng" dirty="0" smtClean="0">
                <a:solidFill>
                  <a:schemeClr val="tx1">
                    <a:lumMod val="85000"/>
                    <a:lumOff val="15000"/>
                  </a:schemeClr>
                </a:solidFill>
              </a:rPr>
              <a:t>los gastos por regalías realizados por el </a:t>
            </a:r>
            <a:r>
              <a:rPr lang="es-MX" sz="2000" u="sng" dirty="0" err="1" smtClean="0">
                <a:solidFill>
                  <a:schemeClr val="tx1">
                    <a:lumMod val="85000"/>
                    <a:lumOff val="15000"/>
                  </a:schemeClr>
                </a:solidFill>
              </a:rPr>
              <a:t>franquiciado</a:t>
            </a:r>
            <a:r>
              <a:rPr lang="es-MX" sz="2000" dirty="0" smtClean="0">
                <a:solidFill>
                  <a:schemeClr val="tx1">
                    <a:lumMod val="85000"/>
                    <a:lumOff val="15000"/>
                  </a:schemeClr>
                </a:solidFill>
              </a:rPr>
              <a:t> son la compensación pecuniaria por la actividad desarrollada por quien concede el </a:t>
            </a:r>
            <a:r>
              <a:rPr lang="es-MX" sz="2000" dirty="0" err="1" smtClean="0">
                <a:solidFill>
                  <a:schemeClr val="tx1">
                    <a:lumMod val="85000"/>
                    <a:lumOff val="15000"/>
                  </a:schemeClr>
                </a:solidFill>
              </a:rPr>
              <a:t>know</a:t>
            </a:r>
            <a:r>
              <a:rPr lang="es-MX" sz="2000" dirty="0" smtClean="0">
                <a:solidFill>
                  <a:schemeClr val="tx1">
                    <a:lumMod val="85000"/>
                    <a:lumOff val="15000"/>
                  </a:schemeClr>
                </a:solidFill>
              </a:rPr>
              <a:t> </a:t>
            </a:r>
            <a:r>
              <a:rPr lang="es-MX" sz="2000" dirty="0" err="1" smtClean="0">
                <a:solidFill>
                  <a:schemeClr val="tx1">
                    <a:lumMod val="85000"/>
                    <a:lumOff val="15000"/>
                  </a:schemeClr>
                </a:solidFill>
              </a:rPr>
              <a:t>how</a:t>
            </a:r>
            <a:r>
              <a:rPr lang="es-MX" sz="2000" dirty="0" smtClean="0">
                <a:solidFill>
                  <a:schemeClr val="tx1">
                    <a:lumMod val="85000"/>
                    <a:lumOff val="15000"/>
                  </a:schemeClr>
                </a:solidFill>
              </a:rPr>
              <a:t>, pero </a:t>
            </a:r>
            <a:r>
              <a:rPr lang="es-MX" sz="2000" u="sng" dirty="0" smtClean="0">
                <a:solidFill>
                  <a:schemeClr val="tx1">
                    <a:lumMod val="85000"/>
                    <a:lumOff val="15000"/>
                  </a:schemeClr>
                </a:solidFill>
              </a:rPr>
              <a:t>no tienen relación con el ejercicio de la actividad económica</a:t>
            </a:r>
            <a:r>
              <a:rPr lang="es-MX" sz="2000" dirty="0" smtClean="0">
                <a:solidFill>
                  <a:schemeClr val="tx1">
                    <a:lumMod val="85000"/>
                    <a:lumOff val="15000"/>
                  </a:schemeClr>
                </a:solidFill>
              </a:rPr>
              <a:t> llevada a cabo por </a:t>
            </a:r>
            <a:r>
              <a:rPr lang="es-MX" sz="2000" dirty="0" err="1" smtClean="0">
                <a:solidFill>
                  <a:schemeClr val="tx1">
                    <a:lumMod val="85000"/>
                    <a:lumOff val="15000"/>
                  </a:schemeClr>
                </a:solidFill>
              </a:rPr>
              <a:t>Nike</a:t>
            </a:r>
            <a:r>
              <a:rPr lang="es-MX" sz="2000" dirty="0" smtClean="0">
                <a:solidFill>
                  <a:schemeClr val="tx1">
                    <a:lumMod val="85000"/>
                    <a:lumOff val="15000"/>
                  </a:schemeClr>
                </a:solidFill>
              </a:rPr>
              <a:t> Argentina S.A., de manera que </a:t>
            </a:r>
            <a:r>
              <a:rPr lang="es-MX" sz="2000" u="sng" dirty="0" smtClean="0">
                <a:solidFill>
                  <a:schemeClr val="tx1">
                    <a:lumMod val="85000"/>
                    <a:lumOff val="15000"/>
                  </a:schemeClr>
                </a:solidFill>
              </a:rPr>
              <a:t>no proporcionan parámetros válidos </a:t>
            </a:r>
            <a:r>
              <a:rPr lang="es-MX" sz="2000" dirty="0" smtClean="0">
                <a:solidFill>
                  <a:schemeClr val="tx1">
                    <a:lumMod val="85000"/>
                    <a:lumOff val="15000"/>
                  </a:schemeClr>
                </a:solidFill>
              </a:rPr>
              <a:t>para determinar la magnitud o cuantía de la actividad de la firma en una determinada jurisdicción; consecuentemente, se está en presencia de un “gasto no computable” a los fines del coeficiente respectivo.</a:t>
            </a:r>
          </a:p>
          <a:p>
            <a:pPr marL="342900" lvl="0" indent="-342900" algn="just">
              <a:spcBef>
                <a:spcPct val="20000"/>
              </a:spcBef>
              <a:buClr>
                <a:schemeClr val="accent3">
                  <a:lumMod val="50000"/>
                </a:schemeClr>
              </a:buClr>
            </a:pPr>
            <a:endParaRPr lang="es-MX" sz="2000" dirty="0" smtClean="0">
              <a:solidFill>
                <a:schemeClr val="tx1">
                  <a:lumMod val="85000"/>
                  <a:lumOff val="15000"/>
                </a:schemeClr>
              </a:solidFill>
            </a:endParaRPr>
          </a:p>
        </p:txBody>
      </p:sp>
      <p:sp>
        <p:nvSpPr>
          <p:cNvPr id="6" name="Marcador de contenido 2"/>
          <p:cNvSpPr txBox="1">
            <a:spLocks/>
          </p:cNvSpPr>
          <p:nvPr/>
        </p:nvSpPr>
        <p:spPr>
          <a:xfrm>
            <a:off x="1714480" y="5929330"/>
            <a:ext cx="5643602" cy="71438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000" dirty="0" err="1" smtClean="0">
                <a:solidFill>
                  <a:schemeClr val="tx1">
                    <a:lumMod val="85000"/>
                    <a:lumOff val="15000"/>
                  </a:schemeClr>
                </a:solidFill>
              </a:rPr>
              <a:t>Expte</a:t>
            </a:r>
            <a:r>
              <a:rPr lang="es-MX" sz="2000" dirty="0" smtClean="0">
                <a:solidFill>
                  <a:schemeClr val="tx1">
                    <a:lumMod val="85000"/>
                    <a:lumOff val="15000"/>
                  </a:schemeClr>
                </a:solidFill>
              </a:rPr>
              <a:t>. C. M. N° 1139/2013 “</a:t>
            </a:r>
            <a:r>
              <a:rPr lang="es-MX" sz="2000" dirty="0" err="1" smtClean="0">
                <a:solidFill>
                  <a:schemeClr val="tx1">
                    <a:lumMod val="85000"/>
                    <a:lumOff val="15000"/>
                  </a:schemeClr>
                </a:solidFill>
              </a:rPr>
              <a:t>Nike</a:t>
            </a:r>
            <a:r>
              <a:rPr lang="es-MX" sz="2000" dirty="0" smtClean="0">
                <a:solidFill>
                  <a:schemeClr val="tx1">
                    <a:lumMod val="85000"/>
                    <a:lumOff val="15000"/>
                  </a:schemeClr>
                </a:solidFill>
              </a:rPr>
              <a:t> Argentina S.R.L. c/</a:t>
            </a:r>
            <a:r>
              <a:rPr lang="es-MX" sz="2000" b="1" dirty="0" smtClean="0">
                <a:solidFill>
                  <a:schemeClr val="tx1">
                    <a:lumMod val="85000"/>
                    <a:lumOff val="15000"/>
                  </a:schemeClr>
                </a:solidFill>
              </a:rPr>
              <a:t>Provincia de Buenos Aires</a:t>
            </a:r>
            <a:r>
              <a:rPr lang="es-MX" sz="2000" dirty="0" smtClean="0">
                <a:solidFill>
                  <a:schemeClr val="tx1">
                    <a:lumMod val="85000"/>
                    <a:lumOff val="15000"/>
                  </a:schemeClr>
                </a:solidFill>
              </a:rPr>
              <a:t>”.</a:t>
            </a:r>
          </a:p>
          <a:p>
            <a:pPr marL="342900" lvl="0" indent="-342900" algn="just">
              <a:spcBef>
                <a:spcPct val="20000"/>
              </a:spcBef>
              <a:buClr>
                <a:schemeClr val="accent3">
                  <a:lumMod val="50000"/>
                </a:schemeClr>
              </a:buClr>
            </a:pPr>
            <a:endParaRPr lang="es-MX" sz="2000" dirty="0" smtClean="0">
              <a:solidFill>
                <a:schemeClr val="tx1">
                  <a:lumMod val="85000"/>
                  <a:lumOff val="15000"/>
                </a:schemeClr>
              </a:solidFill>
            </a:endParaRP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Effect transition="in" filter="wipe(up)">
                                      <p:cBhvr>
                                        <p:cTn id="34" dur="500"/>
                                        <p:tgtEl>
                                          <p:spTgt spid="6">
                                            <p:bg/>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up)">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REGALÍAS</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17 de febrero de 2016 </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5/2016 </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428596" y="1857364"/>
            <a:ext cx="8229600" cy="392909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1900" dirty="0" smtClean="0">
                <a:solidFill>
                  <a:schemeClr val="tx1">
                    <a:lumMod val="85000"/>
                    <a:lumOff val="15000"/>
                  </a:schemeClr>
                </a:solidFill>
              </a:rPr>
              <a:t>Que en primer lugar corresponde destacar que la </a:t>
            </a:r>
            <a:r>
              <a:rPr lang="es-MX" sz="1900" dirty="0" err="1" smtClean="0">
                <a:solidFill>
                  <a:schemeClr val="tx1">
                    <a:lumMod val="85000"/>
                    <a:lumOff val="15000"/>
                  </a:schemeClr>
                </a:solidFill>
              </a:rPr>
              <a:t>computabilidad</a:t>
            </a:r>
            <a:r>
              <a:rPr lang="es-MX" sz="1900" dirty="0" smtClean="0">
                <a:solidFill>
                  <a:schemeClr val="tx1">
                    <a:lumMod val="85000"/>
                    <a:lumOff val="15000"/>
                  </a:schemeClr>
                </a:solidFill>
              </a:rPr>
              <a:t> de un gasto a los fines de la distribución de la base imponible, lo es en relación a si el mismo mide el grado de actividad desplegado o desarrollado en cada jurisdicción, observándose que, en la situación bajo análisis, el monto pagado en concepto de regalías, al ser proporcional al volumen extraído, se torna un claro cuantificador de la actividad desarrollada por el contribuyente. </a:t>
            </a:r>
          </a:p>
          <a:p>
            <a:pPr marL="342900" lvl="0" indent="-342900" algn="just">
              <a:spcBef>
                <a:spcPct val="20000"/>
              </a:spcBef>
              <a:buClr>
                <a:schemeClr val="accent3">
                  <a:lumMod val="50000"/>
                </a:schemeClr>
              </a:buClr>
            </a:pPr>
            <a:r>
              <a:rPr lang="es-MX" sz="1900" dirty="0" smtClean="0">
                <a:solidFill>
                  <a:schemeClr val="tx1">
                    <a:lumMod val="85000"/>
                    <a:lumOff val="15000"/>
                  </a:schemeClr>
                </a:solidFill>
              </a:rPr>
              <a:t>Que asimismo, del </a:t>
            </a:r>
            <a:r>
              <a:rPr lang="es-MX" sz="1900" dirty="0" smtClean="0">
                <a:solidFill>
                  <a:srgbClr val="FF0000"/>
                </a:solidFill>
              </a:rPr>
              <a:t>artículo 3º del Convenio Multilateral surge que si un gasto no está expresamente nominado en ninguna de las dos categorías que menciona -gastos computables y gastos no computables-, debe considerarse computable</a:t>
            </a:r>
            <a:r>
              <a:rPr lang="es-MX" sz="1900" dirty="0" smtClean="0">
                <a:solidFill>
                  <a:schemeClr val="tx1">
                    <a:lumMod val="85000"/>
                    <a:lumOff val="15000"/>
                  </a:schemeClr>
                </a:solidFill>
              </a:rPr>
              <a:t>. Ello, por cuanto los primeros se citan a título enunciativo -“así se computarán”- mientras que los segundos se mencionan en forma taxativa- “no se computarán”-, es decir que mientras se utiliza la forma imperativa para estos últimos, se recurre a una forma indicativa para los computables.</a:t>
            </a:r>
          </a:p>
          <a:p>
            <a:pPr marL="342900" lvl="0" indent="-342900" algn="just">
              <a:spcBef>
                <a:spcPct val="20000"/>
              </a:spcBef>
              <a:buClr>
                <a:schemeClr val="accent3">
                  <a:lumMod val="50000"/>
                </a:schemeClr>
              </a:buClr>
            </a:pPr>
            <a:endParaRPr lang="es-MX" sz="1900" dirty="0" smtClean="0">
              <a:solidFill>
                <a:schemeClr val="tx1">
                  <a:lumMod val="85000"/>
                  <a:lumOff val="15000"/>
                </a:schemeClr>
              </a:solidFill>
            </a:endParaRPr>
          </a:p>
        </p:txBody>
      </p:sp>
      <p:sp>
        <p:nvSpPr>
          <p:cNvPr id="6" name="Marcador de contenido 2"/>
          <p:cNvSpPr txBox="1">
            <a:spLocks/>
          </p:cNvSpPr>
          <p:nvPr/>
        </p:nvSpPr>
        <p:spPr>
          <a:xfrm>
            <a:off x="1714480" y="5929330"/>
            <a:ext cx="5643602" cy="714380"/>
          </a:xfrm>
          <a:prstGeom prst="rect">
            <a:avLst/>
          </a:prstGeom>
          <a:ln>
            <a:solidFill>
              <a:schemeClr val="tx1"/>
            </a:solidFill>
          </a:ln>
        </p:spPr>
        <p:txBody>
          <a:bodyPr vert="horz" lIns="91440" tIns="45720" rIns="91440" bIns="45720" rtlCol="0">
            <a:noAutofit/>
          </a:bodyPr>
          <a:lstStyle/>
          <a:p>
            <a:pPr marL="342900" lvl="0" indent="-342900" algn="just">
              <a:spcBef>
                <a:spcPct val="20000"/>
              </a:spcBef>
              <a:buClr>
                <a:schemeClr val="accent3">
                  <a:lumMod val="50000"/>
                </a:schemeClr>
              </a:buClr>
            </a:pPr>
            <a:r>
              <a:rPr lang="es-MX" sz="2000" b="1" dirty="0" err="1" smtClean="0">
                <a:solidFill>
                  <a:schemeClr val="tx1">
                    <a:lumMod val="85000"/>
                    <a:lumOff val="15000"/>
                  </a:schemeClr>
                </a:solidFill>
              </a:rPr>
              <a:t>Expte</a:t>
            </a:r>
            <a:r>
              <a:rPr lang="es-MX" sz="2000" b="1" dirty="0" smtClean="0">
                <a:solidFill>
                  <a:schemeClr val="tx1">
                    <a:lumMod val="85000"/>
                    <a:lumOff val="15000"/>
                  </a:schemeClr>
                </a:solidFill>
              </a:rPr>
              <a:t>. C. M. N° 1294/2014 “YPF S.A. </a:t>
            </a:r>
            <a:r>
              <a:rPr lang="es-MX" sz="2000" b="1" dirty="0" smtClean="0">
                <a:solidFill>
                  <a:srgbClr val="FF0000"/>
                </a:solidFill>
              </a:rPr>
              <a:t>c/Provincia de Tierra del Fuego”.</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grpId="0" nodeType="clickEffect">
                                  <p:stCondLst>
                                    <p:cond delay="0"/>
                                  </p:stCondLst>
                                  <p:childTnLst>
                                    <p:set>
                                      <p:cBhvr>
                                        <p:cTn id="33" dur="1" fill="hold">
                                          <p:stCondLst>
                                            <p:cond delay="0"/>
                                          </p:stCondLst>
                                        </p:cTn>
                                        <p:tgtEl>
                                          <p:spTgt spid="6">
                                            <p:bg/>
                                          </p:spTgt>
                                        </p:tgtEl>
                                        <p:attrNameLst>
                                          <p:attrName>style.visibility</p:attrName>
                                        </p:attrNameLst>
                                      </p:cBhvr>
                                      <p:to>
                                        <p:strVal val="visible"/>
                                      </p:to>
                                    </p:set>
                                    <p:animEffect transition="in" filter="wipe(up)">
                                      <p:cBhvr>
                                        <p:cTn id="34" dur="500"/>
                                        <p:tgtEl>
                                          <p:spTgt spid="6">
                                            <p:bg/>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Effect transition="in" filter="wipe(up)">
                                      <p:cBhvr>
                                        <p:cTn id="3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Asignación de ingresos: DESTINO DEL BIEN</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20 de mayo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42/2015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429156"/>
          </a:xfrm>
          <a:prstGeom prst="rect">
            <a:avLst/>
          </a:prstGeom>
          <a:ln>
            <a:solidFill>
              <a:schemeClr val="tx1"/>
            </a:solidFill>
          </a:ln>
        </p:spPr>
        <p:txBody>
          <a:bodyPr vert="horz" lIns="91440" tIns="45720" rIns="91440" bIns="45720" rtlCol="0">
            <a:normAutofit fontScale="92500" lnSpcReduction="1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Que con relación a la controversia planteada en materia de </a:t>
            </a:r>
            <a:r>
              <a:rPr lang="es-MX" sz="2400" dirty="0" smtClean="0">
                <a:solidFill>
                  <a:srgbClr val="FF0000"/>
                </a:solidFill>
              </a:rPr>
              <a:t>atribución de los ingresos, se destaca que la firma tiene </a:t>
            </a:r>
            <a:r>
              <a:rPr lang="es-MX" sz="2400" u="sng" dirty="0" smtClean="0">
                <a:solidFill>
                  <a:srgbClr val="FF0000"/>
                </a:solidFill>
              </a:rPr>
              <a:t>pleno conocimiento</a:t>
            </a:r>
            <a:r>
              <a:rPr lang="es-MX" sz="2400" dirty="0" smtClean="0">
                <a:solidFill>
                  <a:srgbClr val="FF0000"/>
                </a:solidFill>
              </a:rPr>
              <a:t> del destino final de los productos comercializados.</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siendo así, esta Comisión tiene dicho que los ingresos deben atribuirse a la jurisdicción de </a:t>
            </a:r>
            <a:r>
              <a:rPr lang="es-MX" sz="2400" u="sng" dirty="0" smtClean="0">
                <a:solidFill>
                  <a:schemeClr val="tx1">
                    <a:lumMod val="85000"/>
                    <a:lumOff val="15000"/>
                  </a:schemeClr>
                </a:solidFill>
              </a:rPr>
              <a:t>destino puesto que de allí provienen</a:t>
            </a:r>
            <a:r>
              <a:rPr lang="es-MX" sz="2400" dirty="0" smtClean="0">
                <a:solidFill>
                  <a:schemeClr val="tx1">
                    <a:lumMod val="85000"/>
                    <a:lumOff val="15000"/>
                  </a:schemeClr>
                </a:solidFill>
              </a:rPr>
              <a:t>. De esa forma se cumplimenta adecuadamente lo dispuesto por el inciso a) del artículo 2º del Convenio Multilateral cuando expresa: “El cincuenta por ciento restante en proporción a los ingresos provenientes de cada jurisdicción…”, puesto que ello significa que los ingresos provienen de la jurisdicción donde se encuentra radicado el comprador.</a:t>
            </a:r>
          </a:p>
          <a:p>
            <a:pPr marL="342900" lvl="0" indent="-342900" algn="just">
              <a:spcBef>
                <a:spcPct val="20000"/>
              </a:spcBef>
              <a:buClr>
                <a:schemeClr val="accent3">
                  <a:lumMod val="50000"/>
                </a:schemeClr>
              </a:buClr>
            </a:pPr>
            <a:r>
              <a:rPr lang="es-MX" sz="2400" dirty="0" err="1" smtClean="0">
                <a:solidFill>
                  <a:schemeClr val="tx1">
                    <a:lumMod val="85000"/>
                    <a:lumOff val="15000"/>
                  </a:schemeClr>
                </a:solidFill>
              </a:rPr>
              <a:t>Expte</a:t>
            </a:r>
            <a:r>
              <a:rPr lang="es-MX" sz="2400" dirty="0" smtClean="0">
                <a:solidFill>
                  <a:schemeClr val="tx1">
                    <a:lumMod val="85000"/>
                    <a:lumOff val="15000"/>
                  </a:schemeClr>
                </a:solidFill>
              </a:rPr>
              <a:t>. C. M. N° 1144/2013 “</a:t>
            </a:r>
            <a:r>
              <a:rPr lang="es-MX" sz="2400" dirty="0" err="1" smtClean="0">
                <a:solidFill>
                  <a:schemeClr val="tx1">
                    <a:lumMod val="85000"/>
                    <a:lumOff val="15000"/>
                  </a:schemeClr>
                </a:solidFill>
              </a:rPr>
              <a:t>Gilera</a:t>
            </a:r>
            <a:r>
              <a:rPr lang="es-MX" sz="2400" dirty="0" smtClean="0">
                <a:solidFill>
                  <a:schemeClr val="tx1">
                    <a:lumMod val="85000"/>
                    <a:lumOff val="15000"/>
                  </a:schemeClr>
                </a:solidFill>
              </a:rPr>
              <a:t> Motors Argentina S.A. c/ Provincia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up)">
                                      <p:cBhvr>
                                        <p:cTn id="3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Asignación de ingresos: DESTINO DEL BIEN</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17 de febrero de 2016 </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9/2016</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429156"/>
          </a:xfrm>
          <a:prstGeom prst="rect">
            <a:avLst/>
          </a:prstGeom>
          <a:ln>
            <a:solidFill>
              <a:schemeClr val="tx1"/>
            </a:solidFill>
          </a:ln>
        </p:spPr>
        <p:txBody>
          <a:bodyPr vert="horz" lIns="91440" tIns="45720" rIns="91440" bIns="45720" rtlCol="0">
            <a:normAutofit fontScale="85000" lnSpcReduction="1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a:t>
            </a:r>
            <a:r>
              <a:rPr lang="es-MX" sz="2400" u="sng" dirty="0" smtClean="0">
                <a:solidFill>
                  <a:schemeClr val="tx1">
                    <a:lumMod val="85000"/>
                    <a:lumOff val="15000"/>
                  </a:schemeClr>
                </a:solidFill>
              </a:rPr>
              <a:t>ambas partes </a:t>
            </a:r>
            <a:r>
              <a:rPr lang="es-MX" sz="2400" dirty="0" smtClean="0">
                <a:solidFill>
                  <a:schemeClr val="tx1">
                    <a:lumMod val="85000"/>
                    <a:lumOff val="15000"/>
                  </a:schemeClr>
                </a:solidFill>
              </a:rPr>
              <a:t>sostienen que la atribución de dichos ingresos debe hacerse a la jurisdicción donde se produce la entrega de los bienes, centrándose la controversia en  determinar cuál es esa jurisdicción. El contribuyente pretende atribuir esos ingresos a las jurisdicciones petroleras a donde </a:t>
            </a:r>
            <a:r>
              <a:rPr lang="es-MX" sz="2400" u="sng" dirty="0" smtClean="0">
                <a:solidFill>
                  <a:schemeClr val="tx1">
                    <a:lumMod val="85000"/>
                    <a:lumOff val="15000"/>
                  </a:schemeClr>
                </a:solidFill>
              </a:rPr>
              <a:t>están dirigidos esos bienes</a:t>
            </a:r>
            <a:r>
              <a:rPr lang="es-MX" sz="2400" dirty="0" smtClean="0">
                <a:solidFill>
                  <a:schemeClr val="tx1">
                    <a:lumMod val="85000"/>
                    <a:lumOff val="15000"/>
                  </a:schemeClr>
                </a:solidFill>
              </a:rPr>
              <a:t>, mientras que la provincia de Buenos Aires afirma que </a:t>
            </a:r>
            <a:r>
              <a:rPr lang="es-MX" sz="2400" u="sng" dirty="0" smtClean="0">
                <a:solidFill>
                  <a:schemeClr val="tx1">
                    <a:lumMod val="85000"/>
                    <a:lumOff val="15000"/>
                  </a:schemeClr>
                </a:solidFill>
              </a:rPr>
              <a:t>la entrega </a:t>
            </a:r>
            <a:r>
              <a:rPr lang="es-MX" sz="2400" dirty="0" smtClean="0">
                <a:solidFill>
                  <a:schemeClr val="tx1">
                    <a:lumMod val="85000"/>
                    <a:lumOff val="15000"/>
                  </a:schemeClr>
                </a:solidFill>
              </a:rPr>
              <a:t>de los productos que vende ISI SRL se produce en la planta de esta empresa que se halla ubicada en Florencio Varela, Provincia de Buenos Aires.</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más allá de este diferendo, lo concreto es que la situación planteada en las actuaciones permite observar que la firma tiene pleno conocimiento del destino final de los productos comercializados.</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siendo así, esta Comisión tiene dicho en varios precedentes que los ingresos deben atribuirse a la jurisdicción de destino puesto que de allí provienen. </a:t>
            </a:r>
          </a:p>
          <a:p>
            <a:pPr marL="342900" lvl="0" indent="-342900" algn="just">
              <a:spcBef>
                <a:spcPct val="20000"/>
              </a:spcBef>
              <a:buClr>
                <a:schemeClr val="accent3">
                  <a:lumMod val="50000"/>
                </a:schemeClr>
              </a:buClr>
            </a:pPr>
            <a:r>
              <a:rPr lang="es-MX" sz="2400" b="1" dirty="0" err="1" smtClean="0">
                <a:solidFill>
                  <a:schemeClr val="tx1">
                    <a:lumMod val="85000"/>
                    <a:lumOff val="15000"/>
                  </a:schemeClr>
                </a:solidFill>
              </a:rPr>
              <a:t>Expte</a:t>
            </a:r>
            <a:r>
              <a:rPr lang="es-MX" sz="2400" b="1" dirty="0" smtClean="0">
                <a:solidFill>
                  <a:schemeClr val="tx1">
                    <a:lumMod val="85000"/>
                    <a:lumOff val="15000"/>
                  </a:schemeClr>
                </a:solidFill>
              </a:rPr>
              <a:t>. C.M. Nº 1199/2014 ISI S.R.L. c/Provincia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up)">
                                      <p:cBhvr>
                                        <p:cTn id="32" dur="500"/>
                                        <p:tgtEl>
                                          <p:spTgt spid="5">
                                            <p:txEl>
                                              <p:pRg st="2" end="2"/>
                                            </p:txEl>
                                          </p:spTgt>
                                        </p:tgtEl>
                                      </p:cBhvr>
                                    </p:animEffect>
                                  </p:childTnLst>
                                </p:cTn>
                              </p:par>
                              <p:par>
                                <p:cTn id="33" presetID="22" presetClass="entr" presetSubtype="1" fill="hold" grpId="0"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wipe(up)">
                                      <p:cBhvr>
                                        <p:cTn id="3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Asignación de ingresos: DESTINO DEL BIEN</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26 de noviembre de 2015 </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41/2015 (C.P.) </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071966"/>
          </a:xfrm>
          <a:prstGeom prst="rect">
            <a:avLst/>
          </a:prstGeom>
          <a:ln>
            <a:solidFill>
              <a:schemeClr val="tx1"/>
            </a:solidFill>
          </a:ln>
        </p:spPr>
        <p:txBody>
          <a:bodyPr vert="horz" lIns="91440" tIns="45720" rIns="91440" bIns="45720" rtlCol="0">
            <a:normAutofit fontScale="92500" lnSpcReduction="2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en consecuencia, queda determinar, a los fines de la atribución de ingresos por las operaciones en discusión, cuál es el domicilio del adquirente y los Organismos del Convenio tienen dicho que tal domicilio es aquel en el cual tienen destino final los bienes vendidos.</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es importante destacar que el contribuyente </a:t>
            </a:r>
            <a:r>
              <a:rPr lang="es-MX" sz="2400" u="sng" dirty="0" smtClean="0">
                <a:solidFill>
                  <a:schemeClr val="tx1">
                    <a:lumMod val="85000"/>
                    <a:lumOff val="15000"/>
                  </a:schemeClr>
                </a:solidFill>
              </a:rPr>
              <a:t>conoce ese destino final</a:t>
            </a:r>
            <a:r>
              <a:rPr lang="es-MX" sz="2400" dirty="0" smtClean="0">
                <a:solidFill>
                  <a:schemeClr val="tx1">
                    <a:lumMod val="85000"/>
                    <a:lumOff val="15000"/>
                  </a:schemeClr>
                </a:solidFill>
              </a:rPr>
              <a:t> </a:t>
            </a:r>
            <a:r>
              <a:rPr lang="es-MX" sz="2400" u="sng" dirty="0" smtClean="0">
                <a:solidFill>
                  <a:schemeClr val="tx1">
                    <a:lumMod val="85000"/>
                    <a:lumOff val="15000"/>
                  </a:schemeClr>
                </a:solidFill>
              </a:rPr>
              <a:t>aunque no fuera el lugar donde los entregó la empresa </a:t>
            </a:r>
            <a:r>
              <a:rPr lang="es-MX" sz="2400" dirty="0" smtClean="0">
                <a:solidFill>
                  <a:schemeClr val="tx1">
                    <a:lumMod val="85000"/>
                    <a:lumOff val="15000"/>
                  </a:schemeClr>
                </a:solidFill>
              </a:rPr>
              <a:t>de transporte, puesto que, de acuerdo a la relación que la empresa apelante tiene con su concesionario, </a:t>
            </a:r>
            <a:r>
              <a:rPr lang="es-MX" sz="2400" u="sng" dirty="0" smtClean="0">
                <a:solidFill>
                  <a:schemeClr val="tx1">
                    <a:lumMod val="85000"/>
                    <a:lumOff val="15000"/>
                  </a:schemeClr>
                </a:solidFill>
              </a:rPr>
              <a:t>debe conocer perfectamente la forma y lugar en donde éste comercializa los vehículos </a:t>
            </a:r>
            <a:r>
              <a:rPr lang="es-MX" sz="2400" dirty="0" smtClean="0">
                <a:solidFill>
                  <a:schemeClr val="tx1">
                    <a:lumMod val="85000"/>
                    <a:lumOff val="15000"/>
                  </a:schemeClr>
                </a:solidFill>
              </a:rPr>
              <a:t>en razón de que, según el contrato de concesión, accede a su documentación, información y registraciones.</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EXPTE C.M. N° 1183/2014 “FIAT AUTO ARGENTINA S.A. c/Ciudad Autónoma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ipe(up)">
                                      <p:cBhvr>
                                        <p:cTn id="3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DESTINO versus JURISDICCIÓN DE TRANSITO</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19 de febrero de 2014</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N° 5/2014 (C.A.)</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071966"/>
          </a:xfrm>
          <a:prstGeom prst="rect">
            <a:avLst/>
          </a:prstGeom>
          <a:ln>
            <a:solidFill>
              <a:schemeClr val="tx1"/>
            </a:solidFill>
          </a:ln>
        </p:spPr>
        <p:txBody>
          <a:bodyPr vert="horz" lIns="91440" tIns="45720" rIns="91440" bIns="45720" rtlCol="0">
            <a:normAutofit fontScale="92500" lnSpcReduction="1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Que esta </a:t>
            </a:r>
            <a:r>
              <a:rPr lang="es-MX" sz="2400" u="sng" dirty="0" smtClean="0">
                <a:solidFill>
                  <a:schemeClr val="tx1">
                    <a:lumMod val="85000"/>
                    <a:lumOff val="15000"/>
                  </a:schemeClr>
                </a:solidFill>
              </a:rPr>
              <a:t>Comisión considera que no le asiste razón a la CABA</a:t>
            </a:r>
            <a:r>
              <a:rPr lang="es-MX" sz="2400" dirty="0" smtClean="0">
                <a:solidFill>
                  <a:schemeClr val="tx1">
                    <a:lumMod val="85000"/>
                    <a:lumOff val="15000"/>
                  </a:schemeClr>
                </a:solidFill>
              </a:rPr>
              <a:t>. La simple circunstancia de que la empresa de transporte que realiza el flete al interior del país esté ubicada en la Ciudad de Buenos Aires no es fundamento para pretender que a esa jurisdicción se atribuyan esos ingresos, pues en la CABA sólo se produce un </a:t>
            </a:r>
            <a:r>
              <a:rPr lang="es-MX" sz="2400" u="sng" dirty="0" smtClean="0">
                <a:solidFill>
                  <a:schemeClr val="tx1">
                    <a:lumMod val="85000"/>
                    <a:lumOff val="15000"/>
                  </a:schemeClr>
                </a:solidFill>
              </a:rPr>
              <a:t>mero tránsito</a:t>
            </a:r>
            <a:r>
              <a:rPr lang="es-MX" sz="2400" dirty="0" smtClean="0">
                <a:solidFill>
                  <a:schemeClr val="tx1">
                    <a:lumMod val="85000"/>
                    <a:lumOff val="15000"/>
                  </a:schemeClr>
                </a:solidFill>
              </a:rPr>
              <a:t> de la mercadería que tiene como destino otra jurisdicción provincial.</a:t>
            </a:r>
          </a:p>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 Por lo tanto, cabe concluir que los ingresos por ventas de  mercaderías que tienen como destino final -y así consta en los remitos-, el interior del país y se entreguen a una empresa de transporte ubicada en la CABA, se encuentran bien asignados por la firma a la Provincia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Effect transition="in" filter="wipe(up)">
                                      <p:cBhvr>
                                        <p:cTn id="2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654032"/>
          </a:xfrm>
        </p:spPr>
        <p:txBody>
          <a:bodyPr/>
          <a:lstStyle/>
          <a:p>
            <a:r>
              <a:rPr lang="es-MX" sz="3200" dirty="0" smtClean="0"/>
              <a:t>DESTINO versus JURISDICCIÓN DE TRANSITO</a:t>
            </a:r>
            <a:endParaRPr lang="es-ES" sz="3200" dirty="0"/>
          </a:p>
        </p:txBody>
      </p:sp>
      <p:sp>
        <p:nvSpPr>
          <p:cNvPr id="3" name="Marcador de contenido 2"/>
          <p:cNvSpPr>
            <a:spLocks noGrp="1"/>
          </p:cNvSpPr>
          <p:nvPr>
            <p:ph idx="1"/>
          </p:nvPr>
        </p:nvSpPr>
        <p:spPr>
          <a:xfrm>
            <a:off x="714348" y="928670"/>
            <a:ext cx="8229600" cy="428628"/>
          </a:xfrm>
        </p:spPr>
        <p:txBody>
          <a:bodyPr>
            <a:normAutofit lnSpcReduction="10000"/>
          </a:bodyPr>
          <a:lstStyle/>
          <a:p>
            <a:pPr algn="r">
              <a:buNone/>
            </a:pPr>
            <a:r>
              <a:rPr lang="es-MX" sz="2400" dirty="0" smtClean="0"/>
              <a:t>BUENOS AIRES, 18 de febrero de 2015</a:t>
            </a:r>
            <a:endParaRPr lang="es-ES" sz="2400" dirty="0"/>
          </a:p>
        </p:txBody>
      </p:sp>
      <p:sp>
        <p:nvSpPr>
          <p:cNvPr id="4" name="Marcador de contenido 2"/>
          <p:cNvSpPr txBox="1">
            <a:spLocks/>
          </p:cNvSpPr>
          <p:nvPr/>
        </p:nvSpPr>
        <p:spPr>
          <a:xfrm>
            <a:off x="500034" y="1428736"/>
            <a:ext cx="8229600" cy="357190"/>
          </a:xfrm>
          <a:prstGeom prst="rect">
            <a:avLst/>
          </a:prstGeom>
          <a:solidFill>
            <a:schemeClr val="bg2">
              <a:lumMod val="90000"/>
            </a:schemeClr>
          </a:solidFill>
        </p:spPr>
        <p:txBody>
          <a:bodyPr vert="horz" lIns="91440" tIns="45720" rIns="91440" bIns="45720" rtlCol="0" anchor="ctr">
            <a:normAutofit fontScale="85000" lnSpcReduction="20000"/>
          </a:bodyPr>
          <a:lstStyle/>
          <a:p>
            <a:pPr marL="342900" lvl="0" indent="-342900">
              <a:spcBef>
                <a:spcPct val="20000"/>
              </a:spcBef>
              <a:buClr>
                <a:schemeClr val="accent3">
                  <a:lumMod val="50000"/>
                </a:schemeClr>
              </a:buClr>
            </a:pPr>
            <a:r>
              <a:rPr lang="es-MX" sz="2400" dirty="0" smtClean="0">
                <a:solidFill>
                  <a:schemeClr val="tx1">
                    <a:lumMod val="85000"/>
                    <a:lumOff val="15000"/>
                  </a:schemeClr>
                </a:solidFill>
              </a:rPr>
              <a:t>RESOLUCIÓN C.A. N° 17/2015</a:t>
            </a:r>
            <a:endParaRPr kumimoji="0" lang="es-ES" sz="2400" b="0" i="0" u="none" strike="noStrike" kern="1200" cap="none" spc="0" normalizeH="0" baseline="0" noProof="0" dirty="0">
              <a:ln>
                <a:noFill/>
              </a:ln>
              <a:solidFill>
                <a:schemeClr val="tx1">
                  <a:lumMod val="85000"/>
                  <a:lumOff val="15000"/>
                </a:schemeClr>
              </a:solidFill>
              <a:effectLst/>
              <a:uLnTx/>
              <a:uFillTx/>
              <a:latin typeface="+mn-lt"/>
              <a:ea typeface="+mn-ea"/>
              <a:cs typeface="+mn-cs"/>
            </a:endParaRPr>
          </a:p>
        </p:txBody>
      </p:sp>
      <p:sp>
        <p:nvSpPr>
          <p:cNvPr id="5" name="Marcador de contenido 2"/>
          <p:cNvSpPr txBox="1">
            <a:spLocks/>
          </p:cNvSpPr>
          <p:nvPr/>
        </p:nvSpPr>
        <p:spPr>
          <a:xfrm>
            <a:off x="500034" y="1857364"/>
            <a:ext cx="8229600" cy="428628"/>
          </a:xfrm>
          <a:prstGeom prst="rect">
            <a:avLst/>
          </a:prstGeom>
          <a:ln>
            <a:solidFill>
              <a:schemeClr val="tx1"/>
            </a:solidFill>
          </a:ln>
        </p:spPr>
        <p:txBody>
          <a:bodyPr vert="horz" lIns="91440" tIns="45720" rIns="91440" bIns="45720" rtlCol="0">
            <a:normAutofit/>
          </a:bodyPr>
          <a:lstStyle/>
          <a:p>
            <a:pPr marL="342900" lvl="0" indent="-342900" algn="just">
              <a:spcBef>
                <a:spcPct val="20000"/>
              </a:spcBef>
              <a:buClr>
                <a:schemeClr val="accent3">
                  <a:lumMod val="50000"/>
                </a:schemeClr>
              </a:buClr>
            </a:pPr>
            <a:r>
              <a:rPr lang="es-MX" sz="2000" dirty="0" smtClean="0">
                <a:solidFill>
                  <a:schemeClr val="tx1">
                    <a:lumMod val="85000"/>
                    <a:lumOff val="15000"/>
                  </a:schemeClr>
                </a:solidFill>
              </a:rPr>
              <a:t>Que </a:t>
            </a:r>
            <a:r>
              <a:rPr lang="es-MX" sz="2000" u="sng" dirty="0" smtClean="0">
                <a:solidFill>
                  <a:schemeClr val="tx1">
                    <a:lumMod val="85000"/>
                    <a:lumOff val="15000"/>
                  </a:schemeClr>
                </a:solidFill>
              </a:rPr>
              <a:t>esta Comisión Arbitral considera que no le asiste razón a la CABA</a:t>
            </a:r>
            <a:r>
              <a:rPr lang="es-MX" sz="2000" dirty="0" smtClean="0">
                <a:solidFill>
                  <a:schemeClr val="tx1">
                    <a:lumMod val="85000"/>
                    <a:lumOff val="15000"/>
                  </a:schemeClr>
                </a:solidFill>
              </a:rPr>
              <a:t>.</a:t>
            </a:r>
          </a:p>
        </p:txBody>
      </p:sp>
      <p:sp>
        <p:nvSpPr>
          <p:cNvPr id="6" name="Marcador de contenido 2"/>
          <p:cNvSpPr txBox="1">
            <a:spLocks/>
          </p:cNvSpPr>
          <p:nvPr/>
        </p:nvSpPr>
        <p:spPr>
          <a:xfrm>
            <a:off x="500034" y="2357430"/>
            <a:ext cx="8229600" cy="1500198"/>
          </a:xfrm>
          <a:prstGeom prst="rect">
            <a:avLst/>
          </a:prstGeom>
          <a:ln>
            <a:solidFill>
              <a:schemeClr val="tx1"/>
            </a:solidFill>
          </a:ln>
        </p:spPr>
        <p:txBody>
          <a:bodyPr vert="horz" lIns="91440" tIns="45720" rIns="91440" bIns="45720" rtlCol="0">
            <a:normAutofit fontScale="85000" lnSpcReduction="1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La simple circunstancia de que la empresa de transporte que realiza el flete al interior del país esté ubicada en la Ciudad de Buenos Aires no es fundamento para pretender que a esa jurisdicción se atribuyan los ingresos en cuestión, pues en la </a:t>
            </a:r>
            <a:r>
              <a:rPr lang="es-MX" sz="2400" u="sng" dirty="0" smtClean="0">
                <a:solidFill>
                  <a:schemeClr val="tx1">
                    <a:lumMod val="85000"/>
                    <a:lumOff val="15000"/>
                  </a:schemeClr>
                </a:solidFill>
              </a:rPr>
              <a:t>CABA sólo se produce un mero tránsito </a:t>
            </a:r>
            <a:r>
              <a:rPr lang="es-MX" sz="2400" dirty="0" smtClean="0">
                <a:solidFill>
                  <a:schemeClr val="tx1">
                    <a:lumMod val="85000"/>
                    <a:lumOff val="15000"/>
                  </a:schemeClr>
                </a:solidFill>
              </a:rPr>
              <a:t>de la mercadería que tiene como destino otra jurisdicción provincial.</a:t>
            </a:r>
          </a:p>
        </p:txBody>
      </p:sp>
      <p:sp>
        <p:nvSpPr>
          <p:cNvPr id="7" name="Marcador de contenido 2"/>
          <p:cNvSpPr txBox="1">
            <a:spLocks/>
          </p:cNvSpPr>
          <p:nvPr/>
        </p:nvSpPr>
        <p:spPr>
          <a:xfrm>
            <a:off x="500034" y="3929066"/>
            <a:ext cx="8229600" cy="1500198"/>
          </a:xfrm>
          <a:prstGeom prst="rect">
            <a:avLst/>
          </a:prstGeom>
          <a:ln>
            <a:solidFill>
              <a:schemeClr val="tx1"/>
            </a:solidFill>
          </a:ln>
        </p:spPr>
        <p:txBody>
          <a:bodyPr vert="horz" lIns="91440" tIns="45720" rIns="91440" bIns="45720" rtlCol="0">
            <a:normAutofit fontScale="85000" lnSpcReduction="1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Por lo tanto, cabe concluir que los ingresos por ventas de  mercaderías que tienen como destino final -y </a:t>
            </a:r>
            <a:r>
              <a:rPr lang="es-MX" sz="2400" u="sng" dirty="0" smtClean="0">
                <a:solidFill>
                  <a:srgbClr val="FF0000"/>
                </a:solidFill>
              </a:rPr>
              <a:t>así consta en los remitos-</a:t>
            </a:r>
            <a:r>
              <a:rPr lang="es-MX" sz="2400" dirty="0" smtClean="0">
                <a:solidFill>
                  <a:schemeClr val="tx1">
                    <a:lumMod val="85000"/>
                    <a:lumOff val="15000"/>
                  </a:schemeClr>
                </a:solidFill>
              </a:rPr>
              <a:t>, el interior del país, independientemente de que la empresa de transporte esté ubicada en la CABA, se encuentran bien asignados a esas otras jurisdicciones </a:t>
            </a:r>
            <a:r>
              <a:rPr lang="es-MX" sz="2400" u="sng" dirty="0" smtClean="0">
                <a:solidFill>
                  <a:srgbClr val="00B050"/>
                </a:solidFill>
              </a:rPr>
              <a:t>(el sustento territorial está debidamente acreditado en ellas).</a:t>
            </a:r>
          </a:p>
        </p:txBody>
      </p:sp>
      <p:sp>
        <p:nvSpPr>
          <p:cNvPr id="8" name="Marcador de contenido 2"/>
          <p:cNvSpPr txBox="1">
            <a:spLocks/>
          </p:cNvSpPr>
          <p:nvPr/>
        </p:nvSpPr>
        <p:spPr>
          <a:xfrm>
            <a:off x="1714480" y="5715016"/>
            <a:ext cx="5715040" cy="857256"/>
          </a:xfrm>
          <a:prstGeom prst="rect">
            <a:avLst/>
          </a:prstGeom>
          <a:ln>
            <a:solidFill>
              <a:schemeClr val="tx1"/>
            </a:solidFill>
          </a:ln>
        </p:spPr>
        <p:txBody>
          <a:bodyPr vert="horz" lIns="91440" tIns="45720" rIns="91440" bIns="45720" rtlCol="0">
            <a:normAutofit fontScale="85000" lnSpcReduction="20000"/>
          </a:bodyPr>
          <a:lstStyle/>
          <a:p>
            <a:pPr marL="342900" lvl="0" indent="-342900" algn="just">
              <a:spcBef>
                <a:spcPct val="20000"/>
              </a:spcBef>
              <a:buClr>
                <a:schemeClr val="accent3">
                  <a:lumMod val="50000"/>
                </a:schemeClr>
              </a:buClr>
            </a:pPr>
            <a:r>
              <a:rPr lang="es-MX" sz="2400" dirty="0" smtClean="0">
                <a:solidFill>
                  <a:schemeClr val="tx1">
                    <a:lumMod val="85000"/>
                    <a:lumOff val="15000"/>
                  </a:schemeClr>
                </a:solidFill>
              </a:rPr>
              <a:t>Expediente C.M. Nº 1186/2014 “</a:t>
            </a:r>
            <a:r>
              <a:rPr lang="es-MX" sz="2400" dirty="0" err="1" smtClean="0">
                <a:solidFill>
                  <a:schemeClr val="tx1">
                    <a:lumMod val="85000"/>
                    <a:lumOff val="15000"/>
                  </a:schemeClr>
                </a:solidFill>
              </a:rPr>
              <a:t>Vicunha</a:t>
            </a:r>
            <a:r>
              <a:rPr lang="es-MX" sz="2400" dirty="0" smtClean="0">
                <a:solidFill>
                  <a:schemeClr val="tx1">
                    <a:lumMod val="85000"/>
                    <a:lumOff val="15000"/>
                  </a:schemeClr>
                </a:solidFill>
              </a:rPr>
              <a:t> Textil Argentina S.A. c/Ciudad Autónoma de Buenos Aires”</a:t>
            </a:r>
          </a:p>
        </p:txBody>
      </p:sp>
    </p:spTree>
    <p:extLst>
      <p:ext uri="{BB962C8B-B14F-4D97-AF65-F5344CB8AC3E}">
        <p14:creationId xmlns:p14="http://schemas.microsoft.com/office/powerpoint/2010/main" xmlns="" val="32743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10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up)">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4">
                                            <p:bg/>
                                          </p:spTgt>
                                        </p:tgtEl>
                                        <p:attrNameLst>
                                          <p:attrName>style.visibility</p:attrName>
                                        </p:attrNameLst>
                                      </p:cBhvr>
                                      <p:to>
                                        <p:strVal val="visible"/>
                                      </p:to>
                                    </p:set>
                                    <p:animEffect transition="in" filter="wipe(up)">
                                      <p:cBhvr>
                                        <p:cTn id="15" dur="500"/>
                                        <p:tgtEl>
                                          <p:spTgt spid="4">
                                            <p:bg/>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wipe(up)">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wipe(up)">
                                      <p:cBhvr>
                                        <p:cTn id="23" dur="500"/>
                                        <p:tgtEl>
                                          <p:spTgt spid="5">
                                            <p:bg/>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wipe(up)">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bg/>
                                          </p:spTgt>
                                        </p:tgtEl>
                                        <p:attrNameLst>
                                          <p:attrName>style.visibility</p:attrName>
                                        </p:attrNameLst>
                                      </p:cBhvr>
                                      <p:to>
                                        <p:strVal val="visible"/>
                                      </p:to>
                                    </p:set>
                                    <p:animEffect transition="in" filter="wipe(up)">
                                      <p:cBhvr>
                                        <p:cTn id="31" dur="500"/>
                                        <p:tgtEl>
                                          <p:spTgt spid="6">
                                            <p:bg/>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Effect transition="in" filter="wipe(up)">
                                      <p:cBhvr>
                                        <p:cTn id="34" dur="500"/>
                                        <p:tgtEl>
                                          <p:spTgt spid="6">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7">
                                            <p:bg/>
                                          </p:spTgt>
                                        </p:tgtEl>
                                        <p:attrNameLst>
                                          <p:attrName>style.visibility</p:attrName>
                                        </p:attrNameLst>
                                      </p:cBhvr>
                                      <p:to>
                                        <p:strVal val="visible"/>
                                      </p:to>
                                    </p:set>
                                    <p:animEffect transition="in" filter="wipe(up)">
                                      <p:cBhvr>
                                        <p:cTn id="39" dur="500"/>
                                        <p:tgtEl>
                                          <p:spTgt spid="7">
                                            <p:bg/>
                                          </p:spTgt>
                                        </p:tgtEl>
                                      </p:cBhvr>
                                    </p:animEffect>
                                  </p:childTnLst>
                                </p:cTn>
                              </p:par>
                              <p:par>
                                <p:cTn id="40" presetID="22" presetClass="entr" presetSubtype="1" fill="hold" grpId="0" nodeType="with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wipe(up)">
                                      <p:cBhvr>
                                        <p:cTn id="42" dur="500"/>
                                        <p:tgtEl>
                                          <p:spTgt spid="7">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8">
                                            <p:bg/>
                                          </p:spTgt>
                                        </p:tgtEl>
                                        <p:attrNameLst>
                                          <p:attrName>style.visibility</p:attrName>
                                        </p:attrNameLst>
                                      </p:cBhvr>
                                      <p:to>
                                        <p:strVal val="visible"/>
                                      </p:to>
                                    </p:set>
                                    <p:animEffect transition="in" filter="wipe(up)">
                                      <p:cBhvr>
                                        <p:cTn id="47" dur="500"/>
                                        <p:tgtEl>
                                          <p:spTgt spid="8">
                                            <p:bg/>
                                          </p:spTgt>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8">
                                            <p:txEl>
                                              <p:pRg st="0" end="0"/>
                                            </p:txEl>
                                          </p:spTgt>
                                        </p:tgtEl>
                                        <p:attrNameLst>
                                          <p:attrName>style.visibility</p:attrName>
                                        </p:attrNameLst>
                                      </p:cBhvr>
                                      <p:to>
                                        <p:strVal val="visible"/>
                                      </p:to>
                                    </p:set>
                                    <p:animEffect transition="in" filter="wipe(up)">
                                      <p:cBhvr>
                                        <p:cTn id="50"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p" animBg="1"/>
      <p:bldP spid="5" grpId="0" build="p" animBg="1"/>
      <p:bldP spid="6" grpId="0" build="p" animBg="1"/>
      <p:bldP spid="7" grpId="0" build="p" animBg="1"/>
      <p:bldP spid="8" grpId="0" build="p" animBg="1"/>
    </p:bldLst>
  </p:timing>
</p:sld>
</file>

<file path=ppt/theme/theme1.xml><?xml version="1.0" encoding="utf-8"?>
<a:theme xmlns:a="http://schemas.openxmlformats.org/drawingml/2006/main" name="Errepar template power 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Errepar template power point</Template>
  <TotalTime>194</TotalTime>
  <Words>5893</Words>
  <Application>Microsoft Office PowerPoint</Application>
  <PresentationFormat>Presentación en pantalla (4:3)</PresentationFormat>
  <Paragraphs>220</Paragraphs>
  <Slides>42</Slides>
  <Notes>0</Notes>
  <HiddenSlides>0</HiddenSlides>
  <MMClips>0</MMClips>
  <ScaleCrop>false</ScaleCrop>
  <HeadingPairs>
    <vt:vector size="4" baseType="variant">
      <vt:variant>
        <vt:lpstr>Tema</vt:lpstr>
      </vt:variant>
      <vt:variant>
        <vt:i4>1</vt:i4>
      </vt:variant>
      <vt:variant>
        <vt:lpstr>Títulos de diapositiva</vt:lpstr>
      </vt:variant>
      <vt:variant>
        <vt:i4>42</vt:i4>
      </vt:variant>
    </vt:vector>
  </HeadingPairs>
  <TitlesOfParts>
    <vt:vector size="43" baseType="lpstr">
      <vt:lpstr>Errepar template power point</vt:lpstr>
      <vt:lpstr>El Convenio Multilateral para el 2016 a la luz de la reciente jurisprudencia de la  Comisiones Arbitral y Plenaria</vt:lpstr>
      <vt:lpstr>Asignación de ingresos: DESTINO DEL BIEN</vt:lpstr>
      <vt:lpstr>Asignación de ingresos: DESTINO DEL BIEN</vt:lpstr>
      <vt:lpstr>Diapositiva 4</vt:lpstr>
      <vt:lpstr>Asignación de ingresos: DESTINO DEL BIEN</vt:lpstr>
      <vt:lpstr>Asignación de ingresos: DESTINO DEL BIEN</vt:lpstr>
      <vt:lpstr>Asignación de ingresos: DESTINO DEL BIEN</vt:lpstr>
      <vt:lpstr>DESTINO versus JURISDICCIÓN DE TRANSITO</vt:lpstr>
      <vt:lpstr>DESTINO versus JURISDICCIÓN DE TRANSITO</vt:lpstr>
      <vt:lpstr>DESTINO versus JURISDICCIÓN DE TRANSITO</vt:lpstr>
      <vt:lpstr>DESTINO versus JURISDICCIÓN DE TRANSITO</vt:lpstr>
      <vt:lpstr>Diapositiva 12</vt:lpstr>
      <vt:lpstr>Diapositiva 13</vt:lpstr>
      <vt:lpstr>SUSTENTO TERRITORIAL (GASTOS BANCARIOS)</vt:lpstr>
      <vt:lpstr>Diapositiva 15</vt:lpstr>
      <vt:lpstr>SUSTENTO TERRITORIAL (GASTOS BANCARIOS)</vt:lpstr>
      <vt:lpstr>SUSTENTO TERRITORIAL (GASTOS BANCARIOS)</vt:lpstr>
      <vt:lpstr>Diapositiva 18</vt:lpstr>
      <vt:lpstr>Diapositiva 19</vt:lpstr>
      <vt:lpstr>Diapositiva 20</vt:lpstr>
      <vt:lpstr>Diapositiva 21</vt:lpstr>
      <vt:lpstr>FLETE DE COMPRA</vt:lpstr>
      <vt:lpstr>FLETE DE COMPRA</vt:lpstr>
      <vt:lpstr>Diapositiva 24</vt:lpstr>
      <vt:lpstr>EXPORTACIÓN DE SERVICIOS</vt:lpstr>
      <vt:lpstr>EXPORTACIÓN DE SERVICIOS</vt:lpstr>
      <vt:lpstr>RECUPERO DE GASTOS</vt:lpstr>
      <vt:lpstr>Diapositiva 28</vt:lpstr>
      <vt:lpstr>COSTO DE MERCADERÍA VENDIDA</vt:lpstr>
      <vt:lpstr>Diapositiva 30</vt:lpstr>
      <vt:lpstr>SUELDOS Y CARGAS SOCIALES</vt:lpstr>
      <vt:lpstr>VENTA TELEFÓNICA</vt:lpstr>
      <vt:lpstr>MEDIOS ELECTRÓNICO (E-MAIL)</vt:lpstr>
      <vt:lpstr>Diapositiva 34</vt:lpstr>
      <vt:lpstr>MEDIOS ELECTRÓNICO (E-MAIL)</vt:lpstr>
      <vt:lpstr>Diapositiva 36</vt:lpstr>
      <vt:lpstr>Asignación de ingresos: SERVICIOS POTENCIALES</vt:lpstr>
      <vt:lpstr>Diapositiva 38</vt:lpstr>
      <vt:lpstr>PROVISIÓN DE GASTOS</vt:lpstr>
      <vt:lpstr>SUBSIDIOS</vt:lpstr>
      <vt:lpstr>REGALÍAS</vt:lpstr>
      <vt:lpstr>REGALÍAS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CIUDAD DE BUENOS AIRES – MODIFICACIONES A LA LEY TARIFARIA PARA EL AÑO 2016   JORGE A. CARMONA OSCAR G. LOPEZ  Fueron dispuestas por la ley CABA 5494, publicada en el Boletín Oficial del 4 de enero de 2016.</dc:title>
  <dc:creator>Natalia Belén Cardinale</dc:creator>
  <cp:lastModifiedBy>www.intercambiosvirtuales.org</cp:lastModifiedBy>
  <cp:revision>32</cp:revision>
  <dcterms:created xsi:type="dcterms:W3CDTF">2016-01-21T12:23:16Z</dcterms:created>
  <dcterms:modified xsi:type="dcterms:W3CDTF">2016-06-16T14:42:31Z</dcterms:modified>
</cp:coreProperties>
</file>