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69" r:id="rId4"/>
    <p:sldId id="257" r:id="rId5"/>
    <p:sldId id="258" r:id="rId6"/>
    <p:sldId id="270" r:id="rId7"/>
    <p:sldId id="274" r:id="rId8"/>
    <p:sldId id="271" r:id="rId9"/>
    <p:sldId id="272" r:id="rId10"/>
    <p:sldId id="273" r:id="rId11"/>
    <p:sldId id="259" r:id="rId12"/>
    <p:sldId id="260" r:id="rId13"/>
    <p:sldId id="261" r:id="rId14"/>
    <p:sldId id="262" r:id="rId15"/>
    <p:sldId id="263" r:id="rId16"/>
    <p:sldId id="267" r:id="rId1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E784-08AB-4EA4-9FAE-5EE63E93F836}" type="datetimeFigureOut">
              <a:rPr lang="es-AR" smtClean="0"/>
              <a:pPr/>
              <a:t>26/03/2014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9BC-6D1A-4DCA-8853-0213734C643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E784-08AB-4EA4-9FAE-5EE63E93F836}" type="datetimeFigureOut">
              <a:rPr lang="es-AR" smtClean="0"/>
              <a:pPr/>
              <a:t>26/03/2014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9BC-6D1A-4DCA-8853-0213734C643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E784-08AB-4EA4-9FAE-5EE63E93F836}" type="datetimeFigureOut">
              <a:rPr lang="es-AR" smtClean="0"/>
              <a:pPr/>
              <a:t>26/03/2014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9BC-6D1A-4DCA-8853-0213734C643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E784-08AB-4EA4-9FAE-5EE63E93F836}" type="datetimeFigureOut">
              <a:rPr lang="es-AR" smtClean="0"/>
              <a:pPr/>
              <a:t>26/03/2014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9BC-6D1A-4DCA-8853-0213734C643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E784-08AB-4EA4-9FAE-5EE63E93F836}" type="datetimeFigureOut">
              <a:rPr lang="es-AR" smtClean="0"/>
              <a:pPr/>
              <a:t>26/03/2014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9BC-6D1A-4DCA-8853-0213734C643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E784-08AB-4EA4-9FAE-5EE63E93F836}" type="datetimeFigureOut">
              <a:rPr lang="es-AR" smtClean="0"/>
              <a:pPr/>
              <a:t>26/03/2014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9BC-6D1A-4DCA-8853-0213734C643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E784-08AB-4EA4-9FAE-5EE63E93F836}" type="datetimeFigureOut">
              <a:rPr lang="es-AR" smtClean="0"/>
              <a:pPr/>
              <a:t>26/03/2014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9BC-6D1A-4DCA-8853-0213734C643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E784-08AB-4EA4-9FAE-5EE63E93F836}" type="datetimeFigureOut">
              <a:rPr lang="es-AR" smtClean="0"/>
              <a:pPr/>
              <a:t>26/03/2014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9BC-6D1A-4DCA-8853-0213734C643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E784-08AB-4EA4-9FAE-5EE63E93F836}" type="datetimeFigureOut">
              <a:rPr lang="es-AR" smtClean="0"/>
              <a:pPr/>
              <a:t>26/03/2014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9BC-6D1A-4DCA-8853-0213734C643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E784-08AB-4EA4-9FAE-5EE63E93F836}" type="datetimeFigureOut">
              <a:rPr lang="es-AR" smtClean="0"/>
              <a:pPr/>
              <a:t>26/03/2014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9BC-6D1A-4DCA-8853-0213734C643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E784-08AB-4EA4-9FAE-5EE63E93F836}" type="datetimeFigureOut">
              <a:rPr lang="es-AR" smtClean="0"/>
              <a:pPr/>
              <a:t>26/03/2014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9BC-6D1A-4DCA-8853-0213734C643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5E784-08AB-4EA4-9FAE-5EE63E93F836}" type="datetimeFigureOut">
              <a:rPr lang="es-AR" smtClean="0"/>
              <a:pPr/>
              <a:t>26/03/2014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BE9BC-6D1A-4DCA-8853-0213734C643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jn.gov.ar/servicios.html" TargetMode="External"/><Relationship Id="rId2" Type="http://schemas.openxmlformats.org/officeDocument/2006/relationships/hyperlink" Target="http://www.csjn.gov.a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jn.gov.ar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80920" cy="2016224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90000"/>
              </a:lnSpc>
            </a:pPr>
            <a:r>
              <a:rPr lang="es-ES" b="1" i="1" dirty="0" smtClean="0">
                <a:latin typeface="Arial Narrow" pitchFamily="34" charset="0"/>
              </a:rPr>
              <a:t/>
            </a:r>
            <a:br>
              <a:rPr lang="es-ES" b="1" i="1" dirty="0" smtClean="0">
                <a:latin typeface="Arial Narrow" pitchFamily="34" charset="0"/>
              </a:rPr>
            </a:br>
            <a:r>
              <a:rPr lang="es-AR" b="1" cap="all" dirty="0" smtClean="0"/>
              <a:t> </a:t>
            </a:r>
            <a:r>
              <a:rPr lang="es-AR" sz="3600" b="1" cap="all" dirty="0" smtClean="0"/>
              <a:t>CAPACITACIÓN SOBRE EL NUEVO RÉGIMEN DE INSCRIPCIÓN Y NOTIFICACIÓN ELECTRÓNICA PARA PERITOS - ACORDADA CSJN 2/2014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08920"/>
            <a:ext cx="8219256" cy="3417243"/>
          </a:xfrm>
        </p:spPr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  <a:buClr>
                <a:srgbClr val="0BD0D9"/>
              </a:buClr>
              <a:buSzPct val="95000"/>
              <a:buNone/>
            </a:pPr>
            <a:r>
              <a:rPr lang="es-AR" sz="2800" dirty="0" smtClean="0">
                <a:latin typeface="Constantia" pitchFamily="18" charset="0"/>
              </a:rPr>
              <a:t>Prof. Dra. Marisa </a:t>
            </a:r>
            <a:r>
              <a:rPr lang="es-AR" sz="2800" dirty="0" err="1" smtClean="0">
                <a:latin typeface="Constantia" pitchFamily="18" charset="0"/>
              </a:rPr>
              <a:t>Gacio</a:t>
            </a:r>
            <a:endParaRPr lang="es-AR" sz="2800" dirty="0" smtClean="0">
              <a:latin typeface="Constantia" pitchFamily="18" charset="0"/>
            </a:endParaRPr>
          </a:p>
          <a:p>
            <a:pPr algn="ctr">
              <a:lnSpc>
                <a:spcPct val="150000"/>
              </a:lnSpc>
              <a:buClr>
                <a:srgbClr val="0BD0D9"/>
              </a:buClr>
              <a:buSzPct val="95000"/>
              <a:buNone/>
            </a:pPr>
            <a:r>
              <a:rPr lang="es-AR" sz="2800" dirty="0" smtClean="0">
                <a:latin typeface="Constantia" pitchFamily="18" charset="0"/>
              </a:rPr>
              <a:t>26 de Marzo de 2014 – SALON DE USOS MULTIPLES</a:t>
            </a:r>
          </a:p>
          <a:p>
            <a:pPr algn="ctr">
              <a:lnSpc>
                <a:spcPct val="150000"/>
              </a:lnSpc>
              <a:buClr>
                <a:srgbClr val="0BD0D9"/>
              </a:buClr>
              <a:buSzPct val="95000"/>
              <a:buNone/>
            </a:pPr>
            <a:r>
              <a:rPr lang="es-ES" sz="2800" i="1" dirty="0" smtClean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Secretaría de Graduados y Relaciones Institucionales</a:t>
            </a:r>
            <a:endParaRPr lang="es-AR" sz="2800" i="1" dirty="0" smtClean="0">
              <a:solidFill>
                <a:schemeClr val="accent6">
                  <a:lumMod val="75000"/>
                </a:schemeClr>
              </a:solidFill>
              <a:latin typeface="Constantia" pitchFamily="18" charset="0"/>
            </a:endParaRPr>
          </a:p>
          <a:p>
            <a:pPr algn="ctr">
              <a:lnSpc>
                <a:spcPct val="150000"/>
              </a:lnSpc>
              <a:buClr>
                <a:srgbClr val="0BD0D9"/>
              </a:buClr>
              <a:buSzPct val="95000"/>
              <a:buNone/>
            </a:pPr>
            <a:r>
              <a:rPr lang="es-AR" sz="2800" b="1" i="1" dirty="0" smtClean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Facultad de Ciencias Económicas – Universidad de Buenos Aires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2800" dirty="0" smtClean="0"/>
              <a:t>Alta de Usuarios en el Servicio de Notificaciones Electrónicas: Síndicos, Peritos y otros Auxiliares de la Justicia de P.J.N</a:t>
            </a:r>
            <a:endParaRPr lang="es-A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AR" dirty="0" err="1" smtClean="0"/>
              <a:t>Sra</a:t>
            </a:r>
            <a:r>
              <a:rPr lang="es-AR" dirty="0" smtClean="0"/>
              <a:t> GACIO, MARISA: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Ud. se ha registrado en el servicio de Notificaciones Electrónicas: Síndicos, Peritos y otros Auxiliares de la Justicia, puede acreditar identidad en: 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Las dependencias habilitadas para acreditar identidad </a:t>
            </a:r>
            <a:r>
              <a:rPr lang="es-AR" dirty="0" err="1" smtClean="0"/>
              <a:t>seran</a:t>
            </a:r>
            <a:r>
              <a:rPr lang="es-AR" dirty="0" smtClean="0"/>
              <a:t> todos los Tribunales federales con sede en provincias, Tribunales federales y nacionales radicados en la Ciudad </a:t>
            </a:r>
            <a:r>
              <a:rPr lang="es-AR" dirty="0" err="1" smtClean="0"/>
              <a:t>Autonoma</a:t>
            </a:r>
            <a:r>
              <a:rPr lang="es-AR" dirty="0" smtClean="0"/>
              <a:t> de Buenos Aires y la Mesa General de Entradas de la Corte Suprema de Justicia de la </a:t>
            </a:r>
            <a:r>
              <a:rPr lang="es-AR" dirty="0" err="1" smtClean="0"/>
              <a:t>Nacion</a:t>
            </a:r>
            <a:r>
              <a:rPr lang="es-AR" dirty="0" smtClean="0"/>
              <a:t>.</a:t>
            </a:r>
            <a:br>
              <a:rPr lang="es-AR" dirty="0" smtClean="0"/>
            </a:br>
            <a:r>
              <a:rPr lang="es-AR" dirty="0" smtClean="0"/>
              <a:t>Con respecto a los funcionarios facultados, lo </a:t>
            </a:r>
            <a:r>
              <a:rPr lang="es-AR" dirty="0" err="1" smtClean="0"/>
              <a:t>seran</a:t>
            </a:r>
            <a:r>
              <a:rPr lang="es-AR" dirty="0" smtClean="0"/>
              <a:t> a partir del cargo de Prosecretario Administrativo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P.J.N. - Poder Judicial de la Nación República Argentina</a:t>
            </a:r>
            <a:br>
              <a:rPr lang="es-AR" dirty="0" smtClean="0"/>
            </a:br>
            <a:r>
              <a:rPr lang="es-AR" dirty="0" smtClean="0"/>
              <a:t>Sistema de Registración de Usuarios Web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/>
              <a:t>¿Cuándo puedo utilizar el servicio?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dirty="0" smtClean="0"/>
              <a:t>    Podrá </a:t>
            </a:r>
            <a:r>
              <a:rPr lang="es-AR" dirty="0"/>
              <a:t>acceder a ella y realizar trámites durante 24 horas los 365 días del año. Es </a:t>
            </a:r>
            <a:r>
              <a:rPr lang="es-AR" dirty="0" smtClean="0"/>
              <a:t>importante señalar </a:t>
            </a:r>
            <a:r>
              <a:rPr lang="es-AR" dirty="0"/>
              <a:t>que el servicio de NOTIFICACION ELECTRONICA no modifica los </a:t>
            </a:r>
            <a:r>
              <a:rPr lang="es-AR" dirty="0" smtClean="0"/>
              <a:t>plazos procesales</a:t>
            </a:r>
            <a:r>
              <a:rPr lang="es-AR" dirty="0"/>
              <a:t>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/>
              <a:t>¿Cómo se computan los plazos?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AR" dirty="0" smtClean="0"/>
              <a:t>    Las </a:t>
            </a:r>
            <a:r>
              <a:rPr lang="es-AR" dirty="0"/>
              <a:t>notificaciones emitidas tanto por el Juzgado como por los demás intervinientes del</a:t>
            </a:r>
          </a:p>
          <a:p>
            <a:pPr>
              <a:buNone/>
            </a:pPr>
            <a:r>
              <a:rPr lang="es-AR" dirty="0" smtClean="0"/>
              <a:t>    proceso</a:t>
            </a:r>
            <a:r>
              <a:rPr lang="es-AR" dirty="0"/>
              <a:t>, enviadas entre las 07.00 y las 20.00 horas de un día hábil (y que no tengan expresa</a:t>
            </a:r>
          </a:p>
          <a:p>
            <a:pPr>
              <a:buNone/>
            </a:pPr>
            <a:r>
              <a:rPr lang="es-AR" dirty="0" smtClean="0"/>
              <a:t>    habilitación </a:t>
            </a:r>
            <a:r>
              <a:rPr lang="es-AR" dirty="0"/>
              <a:t>de día y hora) el plazo comenzará a correr a las 07.00 horas del </a:t>
            </a:r>
            <a:r>
              <a:rPr lang="es-AR" dirty="0" smtClean="0"/>
              <a:t>DIA SIGUIENTE.</a:t>
            </a:r>
          </a:p>
          <a:p>
            <a:pPr>
              <a:buNone/>
            </a:pPr>
            <a:r>
              <a:rPr lang="es-AR" dirty="0" smtClean="0"/>
              <a:t>    Las </a:t>
            </a:r>
            <a:r>
              <a:rPr lang="es-AR" dirty="0"/>
              <a:t>notificaciones emitidas fuera de este horario serán consideradas como enviadas el </a:t>
            </a:r>
            <a:r>
              <a:rPr lang="es-AR" dirty="0" smtClean="0"/>
              <a:t>día siguiente</a:t>
            </a:r>
            <a:r>
              <a:rPr lang="es-AR" dirty="0"/>
              <a:t>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/>
              <a:t>¿Qué es el mail de cortesía?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s-AR" dirty="0" smtClean="0"/>
              <a:t>   Es </a:t>
            </a:r>
            <a:r>
              <a:rPr lang="es-AR" dirty="0"/>
              <a:t>el mail que se envía automáticamente a la dirección de correo denunciada por el </a:t>
            </a:r>
            <a:r>
              <a:rPr lang="es-AR" dirty="0" smtClean="0"/>
              <a:t>perito,</a:t>
            </a:r>
            <a:endParaRPr lang="es-AR" dirty="0"/>
          </a:p>
          <a:p>
            <a:pPr>
              <a:buNone/>
            </a:pPr>
            <a:r>
              <a:rPr lang="es-AR" dirty="0" smtClean="0"/>
              <a:t>     en su </a:t>
            </a:r>
            <a:r>
              <a:rPr lang="es-AR" dirty="0"/>
              <a:t>“enrolamiento al sistema”, en el que se le pone </a:t>
            </a:r>
            <a:r>
              <a:rPr lang="es-AR" dirty="0" smtClean="0"/>
              <a:t>en conocimiento </a:t>
            </a:r>
            <a:r>
              <a:rPr lang="es-AR" dirty="0"/>
              <a:t>que tiene una notificación, con la mención del número de causa en que se</a:t>
            </a:r>
          </a:p>
          <a:p>
            <a:pPr>
              <a:buNone/>
            </a:pPr>
            <a:r>
              <a:rPr lang="es-AR" dirty="0" smtClean="0"/>
              <a:t>   produjo </a:t>
            </a:r>
            <a:r>
              <a:rPr lang="es-AR" dirty="0"/>
              <a:t>y la carátula del expediente en el “Asunto</a:t>
            </a:r>
            <a:r>
              <a:rPr lang="es-AR" dirty="0" smtClean="0"/>
              <a:t>”.</a:t>
            </a:r>
          </a:p>
          <a:p>
            <a:pPr>
              <a:buNone/>
            </a:pPr>
            <a:r>
              <a:rPr lang="es-AR" dirty="0" smtClean="0"/>
              <a:t>   </a:t>
            </a:r>
            <a:r>
              <a:rPr lang="es-AR" dirty="0"/>
              <a:t>Este mail NO CONSTITUYE </a:t>
            </a:r>
            <a:r>
              <a:rPr lang="es-AR" dirty="0" smtClean="0"/>
              <a:t>la Notificación </a:t>
            </a:r>
            <a:r>
              <a:rPr lang="es-AR" dirty="0"/>
              <a:t>Electrónica, sino un simple aviso de cortesía.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/>
              <a:t>¿Cómo puedo conocer si he recibido una Notificación Electrónica?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/>
              <a:t>Se deberá ingresar en el Sistema de Notificación Electrónica, tanto por la página del Poder</a:t>
            </a:r>
          </a:p>
          <a:p>
            <a:pPr>
              <a:buNone/>
            </a:pPr>
            <a:r>
              <a:rPr lang="es-AR" dirty="0" smtClean="0"/>
              <a:t>    Judicial </a:t>
            </a:r>
            <a:r>
              <a:rPr lang="es-AR" dirty="0"/>
              <a:t>de la Nación (http://www.pjn.gov.ar/), como por la página de la Corte </a:t>
            </a:r>
            <a:r>
              <a:rPr lang="es-AR" dirty="0" smtClean="0"/>
              <a:t>Suprema   de </a:t>
            </a:r>
            <a:r>
              <a:rPr lang="es-AR" dirty="0"/>
              <a:t>Justicia de la Nación (http://www.csjn.gov.ar/), perfeccionando el ingreso al </a:t>
            </a:r>
            <a:r>
              <a:rPr lang="es-AR" dirty="0" smtClean="0"/>
              <a:t>sistema con </a:t>
            </a:r>
            <a:r>
              <a:rPr lang="es-AR" dirty="0"/>
              <a:t>su número de CUIL ó CUIT y la contraseña previamente establecida. Se adiciona </a:t>
            </a:r>
            <a:r>
              <a:rPr lang="es-AR" dirty="0" smtClean="0"/>
              <a:t>al ingreso </a:t>
            </a:r>
            <a:r>
              <a:rPr lang="es-AR" dirty="0"/>
              <a:t>la resolución de un “</a:t>
            </a:r>
            <a:r>
              <a:rPr lang="es-AR" dirty="0" err="1"/>
              <a:t>Captcha</a:t>
            </a:r>
            <a:r>
              <a:rPr lang="es-AR" dirty="0"/>
              <a:t>”, que se trata de una prueba de </a:t>
            </a:r>
            <a:r>
              <a:rPr lang="es-AR" dirty="0" smtClean="0"/>
              <a:t>seguridad.</a:t>
            </a:r>
            <a:endParaRPr lang="es-A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ACORDADA CSJN 38/2013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AR" dirty="0" smtClean="0"/>
              <a:t>Todas las </a:t>
            </a:r>
            <a:r>
              <a:rPr lang="es-AR" b="1" dirty="0" smtClean="0"/>
              <a:t>cédulas de oficio </a:t>
            </a:r>
            <a:r>
              <a:rPr lang="es-AR" dirty="0" smtClean="0"/>
              <a:t>y las que </a:t>
            </a:r>
            <a:r>
              <a:rPr lang="es-AR" b="1" dirty="0" smtClean="0"/>
              <a:t>hacen las partes </a:t>
            </a:r>
            <a:r>
              <a:rPr lang="es-AR" dirty="0" smtClean="0"/>
              <a:t>deberán hacerse por el sistema de Gestión Judicial a partir del 1° de Abril de 2014</a:t>
            </a:r>
          </a:p>
          <a:p>
            <a:r>
              <a:rPr lang="es-AR" dirty="0" smtClean="0"/>
              <a:t>De esta manera, todos los profesionales inscripto como auxiliares de justicia y peritos deberán constituir su domicilio electrónico para recibir las notificaciones a través del Sistema con iguales efectos a los de sus equivalentes convencionales.</a:t>
            </a:r>
          </a:p>
          <a:p>
            <a:r>
              <a:rPr lang="es-AR" dirty="0" smtClean="0"/>
              <a:t>La registración de los auxiliares de justicia y peritos como usuarios externos del Sistema es un trámite que se realiza por Única vez y es necesaria para las notificaciones electrónicas en todos los procesos judiciales y administrativos (art. 1º, Ley 26.685)</a:t>
            </a:r>
            <a:endParaRPr lang="es-A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Sistema de notificaciones electrónicas</a:t>
            </a:r>
            <a:br>
              <a:rPr lang="es-AR" b="1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dirty="0" smtClean="0"/>
              <a:t>   Todos los profesionales intervinientes, deberán acreditar en el expediente el comprobante de validación de notificación electrónica, a los fines de las notificaciones de las designaciones, traslados, resoluciones y apelaciones.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00B050"/>
                </a:solidFill>
              </a:rPr>
              <a:t>Notificación</a:t>
            </a:r>
            <a:r>
              <a:rPr lang="es-AR" dirty="0" smtClean="0"/>
              <a:t> </a:t>
            </a:r>
            <a:r>
              <a:rPr lang="es-AR" dirty="0" smtClean="0">
                <a:solidFill>
                  <a:srgbClr val="00B050"/>
                </a:solidFill>
              </a:rPr>
              <a:t>Electrónica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b="1" dirty="0" smtClean="0">
                <a:solidFill>
                  <a:srgbClr val="FF0000"/>
                </a:solidFill>
              </a:rPr>
              <a:t>    La dirección de correo electrónico que se requiere para la registración no es el domicilio electrónico. </a:t>
            </a:r>
          </a:p>
          <a:p>
            <a:pPr>
              <a:buNone/>
            </a:pPr>
            <a:r>
              <a:rPr lang="es-AR" b="1" dirty="0" smtClean="0">
                <a:solidFill>
                  <a:srgbClr val="FF0000"/>
                </a:solidFill>
              </a:rPr>
              <a:t>    </a:t>
            </a:r>
          </a:p>
          <a:p>
            <a:pPr>
              <a:buNone/>
            </a:pPr>
            <a:r>
              <a:rPr lang="es-AR" b="1" dirty="0" smtClean="0">
                <a:solidFill>
                  <a:srgbClr val="FF0000"/>
                </a:solidFill>
              </a:rPr>
              <a:t>    Domicilio electrónico: es el CUIL o CUIL del letrado o del perito, que permite ingresar al Sistema de Gestión Judicial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Notificación Electrónica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b="1" dirty="0" smtClean="0"/>
              <a:t>   Alcance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La notificación electrónica es un procedimiento que reemplaza el envío de cédulas impresas a un domicilio físico por el almacenamiento de un archivo electrónico en una casilla del Poder Judicial asignada al letrado.</a:t>
            </a:r>
            <a:endParaRPr lang="es-AR" b="1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EFECTOS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El procedimiento es obligatorio: ni opcional, ni alternativo.</a:t>
            </a:r>
            <a:br>
              <a:rPr lang="es-AR" dirty="0"/>
            </a:br>
            <a:r>
              <a:rPr lang="es-AR" dirty="0"/>
              <a:t>Si el </a:t>
            </a:r>
            <a:r>
              <a:rPr lang="es-AR" dirty="0" smtClean="0"/>
              <a:t>perito en los expedientes anteriores no </a:t>
            </a:r>
            <a:r>
              <a:rPr lang="es-AR" dirty="0"/>
              <a:t>constituyó domicilio electrónico-, no se le podrán emitir cédulas y quedará notificado en los términos del art. 133 del </a:t>
            </a:r>
            <a:r>
              <a:rPr lang="es-AR" dirty="0" err="1"/>
              <a:t>CPCyCN</a:t>
            </a:r>
            <a:r>
              <a:rPr lang="es-AR" dirty="0" smtClean="0"/>
              <a:t>.(Notificación por nota)</a:t>
            </a:r>
            <a:endParaRPr lang="es-AR" dirty="0"/>
          </a:p>
          <a:p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/>
              <a:t>PROCESO DE CONSTITUCIÓN DE DOMICILIO ELECTRÓNICO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/>
              <a:t>Se realiza </a:t>
            </a:r>
            <a:r>
              <a:rPr lang="es-AR" b="1" dirty="0"/>
              <a:t>por única vez </a:t>
            </a:r>
            <a:r>
              <a:rPr lang="es-AR" dirty="0"/>
              <a:t>y habilita al </a:t>
            </a:r>
            <a:r>
              <a:rPr lang="es-AR" dirty="0" smtClean="0"/>
              <a:t>perito para </a:t>
            </a:r>
            <a:r>
              <a:rPr lang="es-AR" dirty="0"/>
              <a:t>operar con Notificaciones Electrónicas en todos los tribunales de la Justicia Nacional y Federal que </a:t>
            </a:r>
            <a:r>
              <a:rPr lang="es-AR" dirty="0" smtClean="0"/>
              <a:t>participe </a:t>
            </a:r>
            <a:r>
              <a:rPr lang="es-AR" dirty="0"/>
              <a:t>en este procedimiento, conforme el cronograma de implementación gradual establecido por la CSJN.</a:t>
            </a:r>
            <a:br>
              <a:rPr lang="es-AR" dirty="0"/>
            </a:br>
            <a:r>
              <a:rPr lang="es-AR" dirty="0"/>
              <a:t>El </a:t>
            </a:r>
            <a:r>
              <a:rPr lang="es-AR" dirty="0" smtClean="0"/>
              <a:t>perito </a:t>
            </a:r>
            <a:r>
              <a:rPr lang="es-AR" dirty="0"/>
              <a:t>queda habilitado para operar con el Sistema de Notificaciones Electrónicas una vez que ha finalizado su trámite de registración y validación como usuario externo.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Proceso de Registración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 smtClean="0"/>
              <a:t>los peritos deben registrarse accediendo al sitio web de la CSJN: </a:t>
            </a:r>
            <a:r>
              <a:rPr lang="es-AR" u="sng" dirty="0" smtClean="0">
                <a:hlinkClick r:id="rId2"/>
              </a:rPr>
              <a:t>www.csjn.gov.ar</a:t>
            </a:r>
            <a:r>
              <a:rPr lang="es-AR" dirty="0" smtClean="0"/>
              <a:t> / Notificaciones Electrónicas / Función de Registración o desde </a:t>
            </a:r>
            <a:r>
              <a:rPr lang="es-AR" u="sng" dirty="0" smtClean="0">
                <a:hlinkClick r:id="rId3"/>
              </a:rPr>
              <a:t>http://www.csjn.gov.ar/servicios.html</a:t>
            </a:r>
            <a:r>
              <a:rPr lang="es-AR" dirty="0" smtClean="0"/>
              <a:t>. </a:t>
            </a:r>
            <a:r>
              <a:rPr lang="es-AR" dirty="0" err="1" smtClean="0"/>
              <a:t>Tambièn</a:t>
            </a:r>
            <a:r>
              <a:rPr lang="es-AR" dirty="0" smtClean="0"/>
              <a:t> en sitio web del PJN: </a:t>
            </a:r>
            <a:r>
              <a:rPr lang="es-AR" u="sng" dirty="0" smtClean="0">
                <a:hlinkClick r:id="rId4"/>
              </a:rPr>
              <a:t>www.pjn.gov.ar</a:t>
            </a:r>
            <a:r>
              <a:rPr lang="es-AR" dirty="0" smtClean="0"/>
              <a:t> / Servicios disponibles para la Gestión Judicial e Inscripción a concursos / Registración de nuevos usuarios. Allí se encuentra un Instructivo que detalla los pasos a seguir para realizar la registración.</a:t>
            </a:r>
            <a:endParaRPr lang="es-A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Proceso de Registración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dirty="0" smtClean="0"/>
              <a:t>Completar </a:t>
            </a:r>
          </a:p>
          <a:p>
            <a:r>
              <a:rPr lang="es-AR" dirty="0" smtClean="0"/>
              <a:t>Datos personales  (nombre y apellido, fecha de nacimiento, </a:t>
            </a:r>
            <a:r>
              <a:rPr lang="es-AR" dirty="0" err="1" smtClean="0"/>
              <a:t>Cuil</a:t>
            </a:r>
            <a:r>
              <a:rPr lang="es-AR" dirty="0" smtClean="0"/>
              <a:t> o </a:t>
            </a:r>
            <a:r>
              <a:rPr lang="es-AR" dirty="0" err="1" smtClean="0"/>
              <a:t>Cuit</a:t>
            </a:r>
            <a:r>
              <a:rPr lang="es-AR" dirty="0" smtClean="0"/>
              <a:t>)</a:t>
            </a:r>
          </a:p>
          <a:p>
            <a:r>
              <a:rPr lang="es-AR" dirty="0" smtClean="0"/>
              <a:t>Dirección de email donde recibirá la notificación</a:t>
            </a:r>
          </a:p>
          <a:p>
            <a:pPr>
              <a:buNone/>
            </a:pPr>
            <a:r>
              <a:rPr lang="es-AR" dirty="0" smtClean="0"/>
              <a:t>En formato digital</a:t>
            </a:r>
          </a:p>
          <a:p>
            <a:pPr>
              <a:buNone/>
            </a:pPr>
            <a:r>
              <a:rPr lang="es-AR" sz="2000" dirty="0" smtClean="0"/>
              <a:t>Fotografía, Matrícula del CPCECABA, Constancia de Inscripción como Perito, Constancia de Inscripción AFIP, Documento Nacional </a:t>
            </a:r>
            <a:r>
              <a:rPr lang="es-AR" sz="2000" smtClean="0"/>
              <a:t>de Identidad.</a:t>
            </a:r>
            <a:endParaRPr lang="es-AR" sz="2000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Proceso de validación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dirty="0" smtClean="0"/>
              <a:t>   Una vez completada la registración, el perito deberá presentarse en cualquiera de las oficinas habilitadas (Mesa de Entradas CSJN, Cámaras Federales y Nacionales, etc.) a fin de acreditar sus datos </a:t>
            </a:r>
            <a:r>
              <a:rPr lang="es-AR" dirty="0" err="1" smtClean="0"/>
              <a:t>munido</a:t>
            </a:r>
            <a:r>
              <a:rPr lang="es-AR" dirty="0" smtClean="0"/>
              <a:t> de su DNI, Credencial de Matricula, Constancia de Inscripción como Perito y Constancia de Inscripción AFIP/ANSES.</a:t>
            </a:r>
            <a:endParaRPr lang="es-AR" b="1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Alta de Usuarios para la utilización de los servicios de P.J.N.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AR" dirty="0" err="1" smtClean="0"/>
              <a:t>Sra</a:t>
            </a:r>
            <a:r>
              <a:rPr lang="es-AR" dirty="0" smtClean="0"/>
              <a:t> MARISA, GACIO</a:t>
            </a:r>
            <a:br>
              <a:rPr lang="es-AR" dirty="0" smtClean="0"/>
            </a:br>
            <a:r>
              <a:rPr lang="es-AR" dirty="0" smtClean="0"/>
              <a:t>Se ha generado el </a:t>
            </a:r>
            <a:r>
              <a:rPr lang="es-AR" b="1" dirty="0" smtClean="0"/>
              <a:t>usuario</a:t>
            </a:r>
            <a:r>
              <a:rPr lang="es-AR" dirty="0" smtClean="0"/>
              <a:t> para poder utilizar los servicios del Poder Judicial de la Nación.</a:t>
            </a:r>
          </a:p>
          <a:p>
            <a:pPr>
              <a:buNone/>
            </a:pP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Su usuario es: 27-xxxxxxxx-6</a:t>
            </a:r>
          </a:p>
          <a:p>
            <a:pPr>
              <a:buNone/>
            </a:pPr>
            <a:r>
              <a:rPr lang="es-AR" dirty="0" smtClean="0"/>
              <a:t>      Su contraseña es: 27-xxxxxxxx-6</a:t>
            </a:r>
            <a:br>
              <a:rPr lang="es-AR" dirty="0" smtClean="0"/>
            </a:br>
            <a:r>
              <a:rPr lang="es-AR" dirty="0" smtClean="0"/>
              <a:t>Su pregunta secreta es: ¿Cuál es su CUIL/CUIT?</a:t>
            </a:r>
            <a:br>
              <a:rPr lang="es-AR" dirty="0" smtClean="0"/>
            </a:br>
            <a:r>
              <a:rPr lang="es-AR" dirty="0" smtClean="0"/>
              <a:t>Su respuesta a la pregunta secreta es: 27-xxxxxxxx-6</a:t>
            </a:r>
          </a:p>
          <a:p>
            <a:pPr>
              <a:buNone/>
            </a:pP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Luego de acreditar identidad, y en caso de que el funcionario lo apruebe, la primera vez que ingrese al sistema por razones de seguridad el mismo le solicitará el cambio de la contraseña</a:t>
            </a:r>
            <a:br>
              <a:rPr lang="es-AR" dirty="0" smtClean="0"/>
            </a:br>
            <a:r>
              <a:rPr lang="es-AR" dirty="0" smtClean="0"/>
              <a:t>Es recomendable que también modifique su pregunta y respuesta secreta.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P.J.N. - Poder Judicial de la Nación República Argentina</a:t>
            </a:r>
            <a:br>
              <a:rPr lang="es-AR" dirty="0" smtClean="0"/>
            </a:br>
            <a:r>
              <a:rPr lang="es-AR" dirty="0" smtClean="0"/>
              <a:t>Sistema de Registración de Usuarios Web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683</Words>
  <Application>Microsoft Office PowerPoint</Application>
  <PresentationFormat>Presentación en pantalla (4:3)</PresentationFormat>
  <Paragraphs>53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  CAPACITACIÓN SOBRE EL NUEVO RÉGIMEN DE INSCRIPCIÓN Y NOTIFICACIÓN ELECTRÓNICA PARA PERITOS - ACORDADA CSJN 2/2014</vt:lpstr>
      <vt:lpstr>Notificación Electrónica</vt:lpstr>
      <vt:lpstr>Notificación Electrónica</vt:lpstr>
      <vt:lpstr>EFECTOS</vt:lpstr>
      <vt:lpstr>PROCESO DE CONSTITUCIÓN DE DOMICILIO ELECTRÓNICO</vt:lpstr>
      <vt:lpstr>Proceso de Registración</vt:lpstr>
      <vt:lpstr>Proceso de Registración</vt:lpstr>
      <vt:lpstr>Proceso de validación</vt:lpstr>
      <vt:lpstr>Alta de Usuarios para la utilización de los servicios de P.J.N.</vt:lpstr>
      <vt:lpstr>Alta de Usuarios en el Servicio de Notificaciones Electrónicas: Síndicos, Peritos y otros Auxiliares de la Justicia de P.J.N</vt:lpstr>
      <vt:lpstr>¿Cuándo puedo utilizar el servicio?</vt:lpstr>
      <vt:lpstr>¿Cómo se computan los plazos? </vt:lpstr>
      <vt:lpstr>¿Qué es el mail de cortesía? </vt:lpstr>
      <vt:lpstr>¿Cómo puedo conocer si he recibido una Notificación Electrónica? </vt:lpstr>
      <vt:lpstr>ACORDADA CSJN 38/2013 </vt:lpstr>
      <vt:lpstr>Sistema de notificaciones electrónicas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Notificación Electrónica</dc:title>
  <dc:creator>Marisa</dc:creator>
  <cp:lastModifiedBy>Marisa</cp:lastModifiedBy>
  <cp:revision>9</cp:revision>
  <dcterms:created xsi:type="dcterms:W3CDTF">2014-03-25T22:25:12Z</dcterms:created>
  <dcterms:modified xsi:type="dcterms:W3CDTF">2014-03-26T19:41:29Z</dcterms:modified>
</cp:coreProperties>
</file>